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9" r:id="rId6"/>
    <p:sldId id="262" r:id="rId7"/>
    <p:sldId id="263" r:id="rId8"/>
    <p:sldId id="271" r:id="rId9"/>
    <p:sldId id="264" r:id="rId10"/>
    <p:sldId id="272" r:id="rId11"/>
    <p:sldId id="273" r:id="rId12"/>
    <p:sldId id="274" r:id="rId13"/>
    <p:sldId id="268" r:id="rId14"/>
    <p:sldId id="266" r:id="rId15"/>
    <p:sldId id="267" r:id="rId16"/>
    <p:sldId id="276" r:id="rId17"/>
    <p:sldId id="275" r:id="rId18"/>
    <p:sldId id="265" r:id="rId19"/>
  </p:sldIdLst>
  <p:sldSz cx="12192000" cy="6858000"/>
  <p:notesSz cx="6858000" cy="9144000"/>
  <p:embeddedFontLst>
    <p:embeddedFont>
      <p:font typeface="Noto Sans KR" panose="020B0200000000000000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빙그레 메로나체" panose="020B0503000000000000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ung Kyun Kim" initials="SK" lastIdx="1" clrIdx="0">
    <p:extLst>
      <p:ext uri="{19B8F6BF-5375-455C-9EA6-DF929625EA0E}">
        <p15:presenceInfo xmlns:p15="http://schemas.microsoft.com/office/powerpoint/2012/main" userId="486efac78030ef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FB222-6E52-404C-968D-91DA78AEA92A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874DA-D036-4E4B-AFBA-5BB20BF551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13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세부 내역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874DA-D036-4E4B-AFBA-5BB20BF551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227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874DA-D036-4E4B-AFBA-5BB20BF551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5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D566B-5898-70CA-6BA8-00201E063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00DEC3-6B3E-936B-1B99-30BFDD32C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0B9CE-7D46-7ECA-6AF1-D1901C047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409F1B-56F3-0B78-80C6-B9ACA6FC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298FB-B186-3555-FB75-13C68776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795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DB6D1-EE29-3D60-0CDB-F6C99299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EF4C59-D577-AAD2-1781-334E86EAD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5D071-8DB3-6739-31E1-452CA7BF4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6037C-F27C-BFB2-91FB-42113946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52FB3-46E1-6CB9-34F8-DFE60B90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54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70797D-EC44-5B7B-9C42-16B97AF0F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CD6D4-A892-E943-3C49-589AC514B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49B87-B8A8-0A5B-F337-0E0A1F60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7AE6D-8743-CF97-4C9D-B3A1B61E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8050D-542B-FEB5-334D-B679AC46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644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C3768-F742-8D1F-19B7-23DCA949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C6935-4ADF-BAFB-053E-C003808BB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E5A74-8257-60C4-A1CC-BBEB152D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B3D39D-F141-14B6-2D9B-F0C9D810D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8A68B-A5CE-D0FA-7F60-73513DE5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3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B27EC-FA71-33BC-67B0-977B5B78C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C1F6D-20EE-0E76-2956-0421AA7A3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FE258-6BF5-BFC5-5B90-682A2407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9B456B-A33B-5881-5E88-CE36F095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ED044-E535-6518-DAE8-7BF2E0C24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7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610E5-43CD-0734-E0F2-796092E7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E7880-A96F-A3BC-B53C-C253F55DC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A3EE2-EEB5-63F6-1E52-6965F7693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3B813-6B4C-9AA7-5982-6F9752C0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91516A-970A-627E-96E5-ED80340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096FC1-B67A-D05C-B39E-6FD82356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4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6EB90-1FD4-6D6E-6F76-C2BBCEC0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47B1DC-912E-8997-785C-7A820C837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781AE1-BD86-B754-1035-11C15BEAD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B58688-2CC6-B6BD-3600-0696A6AD7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6645E6-F63F-0D66-5229-3812EDE89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B52D32-6D6F-DDCC-D664-7058095EF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6FFEF6-C5BE-6792-1B09-E3760E5F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5FCD5-5E67-14E2-CAD2-811987EE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44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D0B88-F701-76CF-3F9F-5E379108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591EBF-CFEF-E8C5-48F7-3B4F6493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4CC47-B3A1-245A-6F73-EE9D82F7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21ED62-C3CE-6337-DF7D-E9F9CF08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79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B03CC8-00C6-AB06-C0E4-D7242CB2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C1BE3E-FCEC-8A07-E840-8D3C6D05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EC52FF-683B-32FF-B6FB-D8499B70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8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450E7-D75B-847B-D372-45E4DAD5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0E7D1-F3A2-5526-F8FD-7D4D48059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26B932-A34C-EAC0-0BF0-711597E78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16CC9-9FEA-CB6C-FEC2-8D53BD5C9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17349-2589-B4FB-F7A4-30268768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F3C428-8745-738E-AF11-C91E2DB5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53A27-88BB-4262-AE80-1678F7415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8A799A-3446-952E-EA78-AD9208A5D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E97285-C003-64BD-6F47-55D8799A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7FCAF-529B-95FA-7EC8-78503F14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96437-D0E8-6E08-E9D3-A56456E3C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C40A5-937C-6BF3-F26A-08A0F8E0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6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D3EB12-AEB2-A109-34C2-8BC382A6B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BC3BDA-3C92-86C4-AF85-B431B4482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FD602-9EA5-216F-2258-390F165AA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99108-780A-4500-BA2F-7F0E944EFA3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71799-3275-F7A8-BB0A-CF1BFFE8E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A0C05-6937-DF1F-FFE0-7B04510CE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98EB83-1924-40AE-9A81-32623766F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8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2F03DA-2B46-E03B-B393-49C792D29BBD}"/>
              </a:ext>
            </a:extLst>
          </p:cNvPr>
          <p:cNvSpPr txBox="1"/>
          <p:nvPr/>
        </p:nvSpPr>
        <p:spPr>
          <a:xfrm>
            <a:off x="600364" y="1108363"/>
            <a:ext cx="1856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템프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E0DAD-F60A-157C-B843-93AE9CEB204C}"/>
              </a:ext>
            </a:extLst>
          </p:cNvPr>
          <p:cNvSpPr txBox="1"/>
          <p:nvPr/>
        </p:nvSpPr>
        <p:spPr>
          <a:xfrm>
            <a:off x="600363" y="3537527"/>
            <a:ext cx="18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서비스 카테고리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17572-98FC-8370-A57D-DEB8BFFF5C0B}"/>
              </a:ext>
            </a:extLst>
          </p:cNvPr>
          <p:cNvSpPr txBox="1"/>
          <p:nvPr/>
        </p:nvSpPr>
        <p:spPr>
          <a:xfrm>
            <a:off x="600362" y="4091709"/>
            <a:ext cx="18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서비스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65CE4-EDA6-1EBB-6ED5-4EB64053325C}"/>
              </a:ext>
            </a:extLst>
          </p:cNvPr>
          <p:cNvSpPr txBox="1"/>
          <p:nvPr/>
        </p:nvSpPr>
        <p:spPr>
          <a:xfrm>
            <a:off x="600362" y="5380304"/>
            <a:ext cx="18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서비스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9EC0F-A17D-6C18-D4FB-23E980AAF2BF}"/>
              </a:ext>
            </a:extLst>
          </p:cNvPr>
          <p:cNvSpPr txBox="1"/>
          <p:nvPr/>
        </p:nvSpPr>
        <p:spPr>
          <a:xfrm>
            <a:off x="3011052" y="4091709"/>
            <a:ext cx="8164947" cy="9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취업 체험 서비스를 제공하는 체험 중개 플랫폼</a:t>
            </a: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취업이 쉽지 않은 요즘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실무를 경험해 볼 수 있도록 도움을 주는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‘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템프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’</a:t>
            </a:r>
          </a:p>
          <a:p>
            <a:pPr>
              <a:lnSpc>
                <a:spcPct val="12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간단한 자기소개와 함께 버튼 클릭 만으로 간단히 신청할 수 있는 서비스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F0502020204030204" pitchFamily="2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기업 관점에서도 잠재적인 인재를 발견하고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, 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체험자 선정에 있어서 손쉽게 관리할 수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.</a:t>
            </a:r>
            <a:endParaRPr lang="ko-KR" altLang="en-US" sz="1200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F050202020403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C29A1-7F89-AB5A-C6DC-15ADD9B7B9EF}"/>
              </a:ext>
            </a:extLst>
          </p:cNvPr>
          <p:cNvSpPr txBox="1"/>
          <p:nvPr/>
        </p:nvSpPr>
        <p:spPr>
          <a:xfrm>
            <a:off x="3011052" y="5380304"/>
            <a:ext cx="8164947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기업과 취업을 희망하는 지원자들을 연결해주는 서비스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F0502020204030204" pitchFamily="2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일반적인 채용 사이트처럼 컨텐츠는 방대하기 때문에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F0502020204030204" pitchFamily="2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기업에 프로그램에 등록한 카테고리 및 키워드를 통한 검색으로 원하는 컨텐츠를 골라볼 수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.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F0502020204030204" pitchFamily="2" charset="0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F20870-9BFE-6D04-3388-E524196935A9}"/>
              </a:ext>
            </a:extLst>
          </p:cNvPr>
          <p:cNvGrpSpPr/>
          <p:nvPr/>
        </p:nvGrpSpPr>
        <p:grpSpPr>
          <a:xfrm>
            <a:off x="9384144" y="974436"/>
            <a:ext cx="1791855" cy="1791855"/>
            <a:chOff x="6197597" y="858765"/>
            <a:chExt cx="1791855" cy="179185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6D4C925-1DFA-6802-8444-034806319B29}"/>
                </a:ext>
              </a:extLst>
            </p:cNvPr>
            <p:cNvSpPr/>
            <p:nvPr/>
          </p:nvSpPr>
          <p:spPr>
            <a:xfrm>
              <a:off x="6197597" y="858765"/>
              <a:ext cx="1791855" cy="179185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블랙, 어둠, 달, 밤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9286639-C5FE-317B-C138-B1FD39D12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151" y="1138319"/>
              <a:ext cx="1232745" cy="1232745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AB6EA9E-D804-AF1D-B120-8B1228F6039A}"/>
              </a:ext>
            </a:extLst>
          </p:cNvPr>
          <p:cNvSpPr/>
          <p:nvPr/>
        </p:nvSpPr>
        <p:spPr>
          <a:xfrm>
            <a:off x="3094179" y="3537527"/>
            <a:ext cx="840512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597AE2-9F06-83F1-B0FF-F3D75FB1663D}"/>
              </a:ext>
            </a:extLst>
          </p:cNvPr>
          <p:cNvSpPr/>
          <p:nvPr/>
        </p:nvSpPr>
        <p:spPr>
          <a:xfrm>
            <a:off x="4152053" y="3537527"/>
            <a:ext cx="840512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취업</a:t>
            </a:r>
          </a:p>
        </p:txBody>
      </p:sp>
    </p:spTree>
    <p:extLst>
      <p:ext uri="{BB962C8B-B14F-4D97-AF65-F5344CB8AC3E}">
        <p14:creationId xmlns:p14="http://schemas.microsoft.com/office/powerpoint/2010/main" val="240673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6A601-324F-3D68-D3FB-23BF2D950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6756254-F3A6-6E7D-DFE1-DDAFA96A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F50B7E-3489-36A8-D1E3-B543A1DA7FE5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8FDD63-4CAD-4FDB-21DB-D8BBBAD67041}"/>
              </a:ext>
            </a:extLst>
          </p:cNvPr>
          <p:cNvSpPr txBox="1"/>
          <p:nvPr/>
        </p:nvSpPr>
        <p:spPr>
          <a:xfrm>
            <a:off x="548987" y="1302328"/>
            <a:ext cx="10937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6-1.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계정 탈퇴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41B0E0-D27C-69F3-79C1-DD8547F4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3" r="-197"/>
          <a:stretch/>
        </p:blipFill>
        <p:spPr>
          <a:xfrm>
            <a:off x="548987" y="1839683"/>
            <a:ext cx="7696200" cy="432000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31D9A-8B77-28C2-777D-BC518A05AD35}"/>
              </a:ext>
            </a:extLst>
          </p:cNvPr>
          <p:cNvSpPr txBox="1"/>
          <p:nvPr/>
        </p:nvSpPr>
        <p:spPr>
          <a:xfrm>
            <a:off x="8553449" y="1839683"/>
            <a:ext cx="3476625" cy="14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계정 탈퇴 전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회원의 지원 현황이나 이력서 보유 여부 등을 안내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B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안내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사항을 확인했는지 여부를 확인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C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확인 페이지로 이동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4DE086-B42A-911B-0D79-A3C92D206799}"/>
              </a:ext>
            </a:extLst>
          </p:cNvPr>
          <p:cNvSpPr/>
          <p:nvPr/>
        </p:nvSpPr>
        <p:spPr>
          <a:xfrm>
            <a:off x="6391350" y="2084957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E5FB662-9546-DBC0-2A81-9175899D4DB7}"/>
              </a:ext>
            </a:extLst>
          </p:cNvPr>
          <p:cNvCxnSpPr>
            <a:cxnSpLocks/>
            <a:stCxn id="12" idx="4"/>
          </p:cNvCxnSpPr>
          <p:nvPr/>
        </p:nvCxnSpPr>
        <p:spPr>
          <a:xfrm rot="5400000">
            <a:off x="5925662" y="2544855"/>
            <a:ext cx="780807" cy="440131"/>
          </a:xfrm>
          <a:prstGeom prst="bentConnector3">
            <a:avLst>
              <a:gd name="adj1" fmla="val 100321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71B9C27A-48BF-11D7-6DE8-3F0D40273B62}"/>
              </a:ext>
            </a:extLst>
          </p:cNvPr>
          <p:cNvSpPr/>
          <p:nvPr/>
        </p:nvSpPr>
        <p:spPr>
          <a:xfrm>
            <a:off x="6309511" y="4625586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01A6CDC-BF92-12C9-0EC4-CBEAC06837BE}"/>
              </a:ext>
            </a:extLst>
          </p:cNvPr>
          <p:cNvCxnSpPr>
            <a:cxnSpLocks/>
            <a:stCxn id="16" idx="4"/>
          </p:cNvCxnSpPr>
          <p:nvPr/>
        </p:nvCxnSpPr>
        <p:spPr>
          <a:xfrm rot="5400000">
            <a:off x="5657096" y="4609197"/>
            <a:ext cx="491247" cy="1103144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61EF247-D4F6-3676-6DA5-BBA5D50D4190}"/>
              </a:ext>
            </a:extLst>
          </p:cNvPr>
          <p:cNvSpPr/>
          <p:nvPr/>
        </p:nvSpPr>
        <p:spPr>
          <a:xfrm>
            <a:off x="6743850" y="5104139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C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150355-59FC-35CB-E462-E16A896AB2C0}"/>
              </a:ext>
            </a:extLst>
          </p:cNvPr>
          <p:cNvCxnSpPr>
            <a:cxnSpLocks/>
            <a:stCxn id="19" idx="4"/>
          </p:cNvCxnSpPr>
          <p:nvPr/>
        </p:nvCxnSpPr>
        <p:spPr>
          <a:xfrm rot="5400000">
            <a:off x="6045915" y="4843710"/>
            <a:ext cx="292727" cy="1392704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3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C1E68E-8ADB-181D-A549-ADE3DEAA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F84211A-EC72-1DFA-40BC-86F7B13FB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760688-6CCD-9F39-0073-DAA664A78425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5FF7C1A-7669-3C37-8CF0-241B71F49BCE}"/>
              </a:ext>
            </a:extLst>
          </p:cNvPr>
          <p:cNvSpPr txBox="1"/>
          <p:nvPr/>
        </p:nvSpPr>
        <p:spPr>
          <a:xfrm>
            <a:off x="548987" y="1302328"/>
            <a:ext cx="10937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6-2.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계정 탈퇴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2DD8E1-EB84-262D-508A-4951752B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6" r="-96"/>
          <a:stretch/>
        </p:blipFill>
        <p:spPr>
          <a:xfrm>
            <a:off x="548987" y="1839683"/>
            <a:ext cx="7690259" cy="4320000"/>
          </a:xfrm>
          <a:prstGeom prst="rect">
            <a:avLst/>
          </a:prstGeom>
          <a:ln>
            <a:noFill/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3A72472-BDB7-9688-E944-1DCB5BD95F48}"/>
              </a:ext>
            </a:extLst>
          </p:cNvPr>
          <p:cNvSpPr/>
          <p:nvPr/>
        </p:nvSpPr>
        <p:spPr>
          <a:xfrm>
            <a:off x="6096000" y="2435939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8D75BB52-1F30-1AF9-D081-F95B0A71045A}"/>
              </a:ext>
            </a:extLst>
          </p:cNvPr>
          <p:cNvCxnSpPr>
            <a:cxnSpLocks/>
            <a:stCxn id="2" idx="4"/>
          </p:cNvCxnSpPr>
          <p:nvPr/>
        </p:nvCxnSpPr>
        <p:spPr>
          <a:xfrm rot="5400000">
            <a:off x="5630312" y="2895837"/>
            <a:ext cx="780807" cy="440131"/>
          </a:xfrm>
          <a:prstGeom prst="bentConnector3">
            <a:avLst>
              <a:gd name="adj1" fmla="val 100321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AFB8F0C5-1A74-AF0F-0F56-A0F19FDE0C2C}"/>
              </a:ext>
            </a:extLst>
          </p:cNvPr>
          <p:cNvSpPr/>
          <p:nvPr/>
        </p:nvSpPr>
        <p:spPr>
          <a:xfrm>
            <a:off x="6096000" y="3726204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470BB23-F378-64B6-73B1-45421ED0D87F}"/>
              </a:ext>
            </a:extLst>
          </p:cNvPr>
          <p:cNvCxnSpPr>
            <a:cxnSpLocks/>
            <a:stCxn id="6" idx="4"/>
          </p:cNvCxnSpPr>
          <p:nvPr/>
        </p:nvCxnSpPr>
        <p:spPr>
          <a:xfrm rot="5400000">
            <a:off x="5540084" y="3691424"/>
            <a:ext cx="376357" cy="1025036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293FC7-53C2-E3A2-3281-695FAC76711E}"/>
              </a:ext>
            </a:extLst>
          </p:cNvPr>
          <p:cNvSpPr txBox="1"/>
          <p:nvPr/>
        </p:nvSpPr>
        <p:spPr>
          <a:xfrm>
            <a:off x="8553449" y="1839683"/>
            <a:ext cx="3476625" cy="9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확인을 통해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탈퇴 전 본인인지 한 번 더 검증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B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탈퇴 사유 선택 및 최종 탈퇴 결정 페이지로 이동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117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B2FBA3-3A48-C2BC-4317-63B427956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4470A6-74E1-6E7E-2CCC-9FF08E49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586A32-4743-03ED-5BD7-2FAB9C2DF66D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ED2F90-82AA-3AB4-C945-9F91CE05B01B}"/>
              </a:ext>
            </a:extLst>
          </p:cNvPr>
          <p:cNvSpPr txBox="1"/>
          <p:nvPr/>
        </p:nvSpPr>
        <p:spPr>
          <a:xfrm>
            <a:off x="548987" y="1302328"/>
            <a:ext cx="10937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6-3.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계정 탈퇴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4C6B00-3E01-B34C-F921-6184A2FE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" r="-666"/>
          <a:stretch/>
        </p:blipFill>
        <p:spPr>
          <a:xfrm>
            <a:off x="548987" y="1839683"/>
            <a:ext cx="7696200" cy="4320000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A663009-730D-C31D-1EE7-279EA6A9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45" t="35960" r="33302" b="43947"/>
          <a:stretch/>
        </p:blipFill>
        <p:spPr>
          <a:xfrm>
            <a:off x="4527011" y="3429000"/>
            <a:ext cx="916781" cy="60761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6A2515-A6DF-7D06-1B06-CA8976E0C753}"/>
              </a:ext>
            </a:extLst>
          </p:cNvPr>
          <p:cNvSpPr txBox="1"/>
          <p:nvPr/>
        </p:nvSpPr>
        <p:spPr>
          <a:xfrm>
            <a:off x="8553449" y="1839683"/>
            <a:ext cx="347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탈퇴 사유를 선택할 수 있도록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B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최종적으로 탈퇴가 완료되고 메인 페이지로 이동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6BD2361-4928-6C83-B5EB-986CB6328FC3}"/>
              </a:ext>
            </a:extLst>
          </p:cNvPr>
          <p:cNvSpPr/>
          <p:nvPr/>
        </p:nvSpPr>
        <p:spPr>
          <a:xfrm>
            <a:off x="6324047" y="3747050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D025FA0-42F9-CDD6-E9A3-8CC242EBEFC3}"/>
              </a:ext>
            </a:extLst>
          </p:cNvPr>
          <p:cNvCxnSpPr>
            <a:cxnSpLocks/>
            <a:stCxn id="6" idx="4"/>
          </p:cNvCxnSpPr>
          <p:nvPr/>
        </p:nvCxnSpPr>
        <p:spPr>
          <a:xfrm rot="5400000">
            <a:off x="5768131" y="3712270"/>
            <a:ext cx="376357" cy="1025036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BBD52C4-0789-F46D-1F48-1D586983A667}"/>
              </a:ext>
            </a:extLst>
          </p:cNvPr>
          <p:cNvSpPr/>
          <p:nvPr/>
        </p:nvSpPr>
        <p:spPr>
          <a:xfrm>
            <a:off x="5811529" y="3429000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8850A4-DBA0-CDE8-14C6-B0755524B36E}"/>
              </a:ext>
            </a:extLst>
          </p:cNvPr>
          <p:cNvCxnSpPr>
            <a:cxnSpLocks/>
            <a:stCxn id="9" idx="4"/>
          </p:cNvCxnSpPr>
          <p:nvPr/>
        </p:nvCxnSpPr>
        <p:spPr>
          <a:xfrm rot="5400000">
            <a:off x="5281578" y="3375469"/>
            <a:ext cx="331640" cy="1017822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22B7ECD-D934-1992-9BFA-E23E657DCB0B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5797293" y="3269984"/>
            <a:ext cx="122403" cy="195630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49123E-CE3F-9562-0550-81423FDFEFDD}"/>
              </a:ext>
            </a:extLst>
          </p:cNvPr>
          <p:cNvSpPr/>
          <p:nvPr/>
        </p:nvSpPr>
        <p:spPr>
          <a:xfrm>
            <a:off x="4527011" y="3443245"/>
            <a:ext cx="916781" cy="607610"/>
          </a:xfrm>
          <a:prstGeom prst="rect">
            <a:avLst/>
          </a:prstGeom>
          <a:solidFill>
            <a:srgbClr val="00DD6D">
              <a:alpha val="10000"/>
            </a:srgbClr>
          </a:solidFill>
          <a:ln>
            <a:solidFill>
              <a:srgbClr val="00DD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80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27A64-A145-8AD9-38E2-DF6A9CB7E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9E6F40-A522-4CFF-B565-4E7B4FCD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05B882-66D9-42A7-EA94-9D22FC9384F5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2A2212-971C-7EE9-8208-92C8EA8BA6F6}"/>
              </a:ext>
            </a:extLst>
          </p:cNvPr>
          <p:cNvSpPr txBox="1"/>
          <p:nvPr/>
        </p:nvSpPr>
        <p:spPr>
          <a:xfrm>
            <a:off x="229756" y="1302328"/>
            <a:ext cx="5533736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7"/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기업회원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계정 정보 수정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회원 가입 시 기본적으로 입력되는 정보 이외의 추가 정보를 입력할 수 있도록 구성하였다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4E4D3-F2C7-5C75-A96C-3B18577FCB5E}"/>
              </a:ext>
            </a:extLst>
          </p:cNvPr>
          <p:cNvSpPr txBox="1"/>
          <p:nvPr/>
        </p:nvSpPr>
        <p:spPr>
          <a:xfrm>
            <a:off x="6096000" y="1302328"/>
            <a:ext cx="5533736" cy="14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 startAt="8"/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기업회원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이미지 등록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 로고와 기업의 근무 환경을 담은 이미지를 통해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 내의 복지를 간접적으로 나타낼 수 있도록 첨부 기능을 구성하였다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기업의 로고를 첨부하여 등록할 수 있도록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 기업의 사내 환경을 담은 이미지를 첨부하여 등록할 수 있도록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D371DE-C4CC-E603-FB42-4E644C48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87" y="3429000"/>
            <a:ext cx="5376000" cy="3024000"/>
          </a:xfrm>
          <a:prstGeom prst="rect">
            <a:avLst/>
          </a:prstGeom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9936FF-B7DA-A24F-064A-7A16ECCC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15" y="3429000"/>
            <a:ext cx="5376000" cy="3024000"/>
          </a:xfrm>
          <a:prstGeom prst="rect">
            <a:avLst/>
          </a:prstGeom>
          <a:ln>
            <a:noFill/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26FE23E-F7D9-996E-247B-8319BF90DBDA}"/>
              </a:ext>
            </a:extLst>
          </p:cNvPr>
          <p:cNvSpPr/>
          <p:nvPr/>
        </p:nvSpPr>
        <p:spPr>
          <a:xfrm>
            <a:off x="8530937" y="4177691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9A599CC-545F-A08E-805A-F6BF9659E258}"/>
              </a:ext>
            </a:extLst>
          </p:cNvPr>
          <p:cNvCxnSpPr>
            <a:cxnSpLocks/>
            <a:stCxn id="2" idx="4"/>
          </p:cNvCxnSpPr>
          <p:nvPr/>
        </p:nvCxnSpPr>
        <p:spPr>
          <a:xfrm rot="5400000">
            <a:off x="8247708" y="4172918"/>
            <a:ext cx="133677" cy="722343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C79D761-F8D7-1D17-2EFB-EA49FC85A670}"/>
              </a:ext>
            </a:extLst>
          </p:cNvPr>
          <p:cNvSpPr/>
          <p:nvPr/>
        </p:nvSpPr>
        <p:spPr>
          <a:xfrm>
            <a:off x="8530937" y="5094605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20B9110-8E30-3809-FF39-8121FE14AB0E}"/>
              </a:ext>
            </a:extLst>
          </p:cNvPr>
          <p:cNvCxnSpPr>
            <a:cxnSpLocks/>
            <a:stCxn id="17" idx="4"/>
          </p:cNvCxnSpPr>
          <p:nvPr/>
        </p:nvCxnSpPr>
        <p:spPr>
          <a:xfrm rot="5400000">
            <a:off x="8247708" y="5089832"/>
            <a:ext cx="133677" cy="722343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422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A0040-27B7-4159-EF4F-7B980CC06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E02C78-7D02-16CF-95F5-DC35D19B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2F25DB-0B14-C7F9-DC09-76D0AE4BB112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8B0B496-D6FE-E381-5933-372A9CF3DE92}"/>
              </a:ext>
            </a:extLst>
          </p:cNvPr>
          <p:cNvSpPr txBox="1"/>
          <p:nvPr/>
        </p:nvSpPr>
        <p:spPr>
          <a:xfrm>
            <a:off x="229756" y="1302328"/>
            <a:ext cx="5533736" cy="118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9.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기업회원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프로그램 리스트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기업에서 등록한 프로그램을 한 눈에 볼 수 있도록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승인 여부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/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프로그램의 마감 여부에 따라 구분할 수 있도록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프로그램을 등록할 수 있는 메뉴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A3287-E876-95B1-A6BA-F2CD534297D8}"/>
              </a:ext>
            </a:extLst>
          </p:cNvPr>
          <p:cNvSpPr txBox="1"/>
          <p:nvPr/>
        </p:nvSpPr>
        <p:spPr>
          <a:xfrm>
            <a:off x="6096000" y="1302328"/>
            <a:ext cx="5533736" cy="14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 startAt="10"/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 기업회원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프로그램 수정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 정보에서 제공하는 기본 정보 이외의 프로그램 별 세부 정보를 작성하여 체험 프로그램을 등록하기 위한 기능으로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임시저장 및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승인요청 버튼으로 나누어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작성 내용을 보존할 수 있도록 구성하였다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작성 중인 내용의 임시저장 및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프로그램의 승인요청 메뉴 배치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CC3AA0-305B-3D69-2A2F-81968995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87" y="3429000"/>
            <a:ext cx="5376000" cy="3024000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DD6DC2-90CC-E77A-C4F4-657DB902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15" y="3429000"/>
            <a:ext cx="5376000" cy="3024000"/>
          </a:xfrm>
          <a:prstGeom prst="rect">
            <a:avLst/>
          </a:prstGeom>
          <a:ln>
            <a:noFill/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FCDB90F-B716-1D71-CBAD-118B99C95E37}"/>
              </a:ext>
            </a:extLst>
          </p:cNvPr>
          <p:cNvSpPr/>
          <p:nvPr/>
        </p:nvSpPr>
        <p:spPr>
          <a:xfrm>
            <a:off x="4614718" y="3101459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2D3E5B2-F430-1E37-AD35-9248EAE7851D}"/>
              </a:ext>
            </a:extLst>
          </p:cNvPr>
          <p:cNvCxnSpPr>
            <a:cxnSpLocks/>
            <a:stCxn id="2" idx="4"/>
          </p:cNvCxnSpPr>
          <p:nvPr/>
        </p:nvCxnSpPr>
        <p:spPr>
          <a:xfrm rot="16200000" flipH="1">
            <a:off x="4514689" y="3635827"/>
            <a:ext cx="489619" cy="1"/>
          </a:xfrm>
          <a:prstGeom prst="bentConnector3">
            <a:avLst>
              <a:gd name="adj1" fmla="val 50000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E370E52A-B7C0-40FC-9F0F-B37DF231BC52}"/>
              </a:ext>
            </a:extLst>
          </p:cNvPr>
          <p:cNvSpPr/>
          <p:nvPr/>
        </p:nvSpPr>
        <p:spPr>
          <a:xfrm>
            <a:off x="10364643" y="3094190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8F17114-481B-3406-5613-8E7AB4B7802A}"/>
              </a:ext>
            </a:extLst>
          </p:cNvPr>
          <p:cNvCxnSpPr>
            <a:cxnSpLocks/>
            <a:stCxn id="20" idx="4"/>
          </p:cNvCxnSpPr>
          <p:nvPr/>
        </p:nvCxnSpPr>
        <p:spPr>
          <a:xfrm rot="16200000" flipH="1">
            <a:off x="10264614" y="3628558"/>
            <a:ext cx="489619" cy="1"/>
          </a:xfrm>
          <a:prstGeom prst="bentConnector3">
            <a:avLst>
              <a:gd name="adj1" fmla="val 50000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72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B1541-A436-68F8-DBFE-A671C3AAC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88B3CDD-2526-C869-C4BD-68233873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5485FA5-F441-02D1-F556-7A2375138B28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FBF484-8A36-45D5-1269-711376503045}"/>
              </a:ext>
            </a:extLst>
          </p:cNvPr>
          <p:cNvSpPr txBox="1"/>
          <p:nvPr/>
        </p:nvSpPr>
        <p:spPr>
          <a:xfrm>
            <a:off x="548987" y="1270001"/>
            <a:ext cx="5533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11-1.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기업회원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지원자 리스트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B31863-2A1E-CDB0-5D9D-15DE91F1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87" y="1839683"/>
            <a:ext cx="7680000" cy="4320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DDCBF4-0FA7-8E86-4CB4-7CC72BB5C831}"/>
              </a:ext>
            </a:extLst>
          </p:cNvPr>
          <p:cNvSpPr txBox="1"/>
          <p:nvPr/>
        </p:nvSpPr>
        <p:spPr>
          <a:xfrm>
            <a:off x="8553449" y="1839683"/>
            <a:ext cx="3476625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진행중인 프로그램 별 지원자 리스트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B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지원자의 상태 별 지원자 리스트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C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열람 여부 및 합격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여부를 일괄적으로 변경하는 기능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지원자 별 체크 버튼과 함께 사용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D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프로그램을 지원 취소한 경우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지원자 목록에서 삭제 처리할 수 있도록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A22015D-0D06-FF43-1543-EF93657BDC53}"/>
              </a:ext>
            </a:extLst>
          </p:cNvPr>
          <p:cNvSpPr/>
          <p:nvPr/>
        </p:nvSpPr>
        <p:spPr>
          <a:xfrm>
            <a:off x="224525" y="2634604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4E9C7D4-5383-190B-1DEE-8BFE9572DB04}"/>
              </a:ext>
            </a:extLst>
          </p:cNvPr>
          <p:cNvCxnSpPr>
            <a:cxnSpLocks/>
            <a:stCxn id="3" idx="4"/>
          </p:cNvCxnSpPr>
          <p:nvPr/>
        </p:nvCxnSpPr>
        <p:spPr>
          <a:xfrm rot="16200000" flipH="1">
            <a:off x="570410" y="2723059"/>
            <a:ext cx="174639" cy="576848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530F2AE9-BF1A-9DE1-8BAB-5F3978CF7DBF}"/>
              </a:ext>
            </a:extLst>
          </p:cNvPr>
          <p:cNvSpPr/>
          <p:nvPr/>
        </p:nvSpPr>
        <p:spPr>
          <a:xfrm>
            <a:off x="4574275" y="2029751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F17DD36-A679-E3BB-2022-DA6A9421AE5D}"/>
              </a:ext>
            </a:extLst>
          </p:cNvPr>
          <p:cNvCxnSpPr>
            <a:cxnSpLocks/>
            <a:stCxn id="13" idx="4"/>
          </p:cNvCxnSpPr>
          <p:nvPr/>
        </p:nvCxnSpPr>
        <p:spPr>
          <a:xfrm rot="5400000">
            <a:off x="4381711" y="2274651"/>
            <a:ext cx="292685" cy="382005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1AF031-C82F-1C5E-7232-00C06551A204}"/>
              </a:ext>
            </a:extLst>
          </p:cNvPr>
          <p:cNvSpPr/>
          <p:nvPr/>
        </p:nvSpPr>
        <p:spPr>
          <a:xfrm>
            <a:off x="1955327" y="3412719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C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671660F-69C7-221E-1378-BEAD7CE5ED3F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2073070" y="3107682"/>
            <a:ext cx="332074" cy="278001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04CED78F-67F4-8C1E-C249-6BC9A29D45E1}"/>
              </a:ext>
            </a:extLst>
          </p:cNvPr>
          <p:cNvSpPr/>
          <p:nvPr/>
        </p:nvSpPr>
        <p:spPr>
          <a:xfrm>
            <a:off x="6462505" y="3239392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D2D4DAD-F612-9C28-EDD7-E86CFC011849}"/>
              </a:ext>
            </a:extLst>
          </p:cNvPr>
          <p:cNvCxnSpPr>
            <a:cxnSpLocks/>
            <a:stCxn id="22" idx="4"/>
          </p:cNvCxnSpPr>
          <p:nvPr/>
        </p:nvCxnSpPr>
        <p:spPr>
          <a:xfrm rot="5400000">
            <a:off x="6040490" y="3586917"/>
            <a:ext cx="624761" cy="508831"/>
          </a:xfrm>
          <a:prstGeom prst="bentConnector3">
            <a:avLst>
              <a:gd name="adj1" fmla="val 99804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8DAFB63-42C8-24B8-342B-931FE4DA3124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2244887" y="3557499"/>
            <a:ext cx="247521" cy="615"/>
          </a:xfrm>
          <a:prstGeom prst="bentConnector3">
            <a:avLst>
              <a:gd name="adj1" fmla="val 50000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496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5BF6A1-0DA1-76D1-EE57-5DFEA83F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C392B38-7141-B93F-60BF-2CBC9E92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0AB3A1-1D79-42F0-B7AE-DD2D234FF5D1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C1CBABF-C612-8270-1761-91680D5AC935}"/>
              </a:ext>
            </a:extLst>
          </p:cNvPr>
          <p:cNvSpPr txBox="1"/>
          <p:nvPr/>
        </p:nvSpPr>
        <p:spPr>
          <a:xfrm>
            <a:off x="545522" y="1270001"/>
            <a:ext cx="5533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11-2.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기업회원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지원자 리스트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C163AC-6A01-43BB-9673-5D293AD8D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2" y="1839683"/>
            <a:ext cx="7680000" cy="4320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C57D88-5CB0-9513-665D-B3E31FA21958}"/>
              </a:ext>
            </a:extLst>
          </p:cNvPr>
          <p:cNvSpPr txBox="1"/>
          <p:nvPr/>
        </p:nvSpPr>
        <p:spPr>
          <a:xfrm>
            <a:off x="8485619" y="1839683"/>
            <a:ext cx="3476625" cy="51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합격 및 불합격자의 경우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이메일 발송을 통해 프로그램의 지원 현황에 대해 안내할 수 있도록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9E046A7-9D54-0EF5-EEAB-6008879CE7D6}"/>
              </a:ext>
            </a:extLst>
          </p:cNvPr>
          <p:cNvSpPr/>
          <p:nvPr/>
        </p:nvSpPr>
        <p:spPr>
          <a:xfrm>
            <a:off x="3710068" y="2131029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24FF6428-47EF-5666-BCE4-4253032E43F0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3288053" y="2478554"/>
            <a:ext cx="624761" cy="508831"/>
          </a:xfrm>
          <a:prstGeom prst="bentConnector3">
            <a:avLst>
              <a:gd name="adj1" fmla="val 99804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05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17827-F4E7-A54C-0428-A23688BC6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A871DEF-B6A2-DA99-BC4A-8210B89D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 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CD7644-56A6-02CA-378F-862B12F8E6FB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329C7A-6577-54A2-293C-7B5967792BB5}"/>
              </a:ext>
            </a:extLst>
          </p:cNvPr>
          <p:cNvSpPr txBox="1"/>
          <p:nvPr/>
        </p:nvSpPr>
        <p:spPr>
          <a:xfrm>
            <a:off x="554182" y="1302328"/>
            <a:ext cx="10937009" cy="51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 startAt="12"/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 기업회원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지원자 상세 정보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기업명이나 체험 프로그램의 제목 뿐만 아니라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세부 내용에 있는 키워드를 통해서도 프로그램을 필터링할 수 있다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15043A8-AF73-A67B-554A-D81E2FBC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87" y="2070008"/>
            <a:ext cx="7680000" cy="4320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3A50D0-2B84-6B5D-27A7-3183748EF423}"/>
              </a:ext>
            </a:extLst>
          </p:cNvPr>
          <p:cNvSpPr txBox="1"/>
          <p:nvPr/>
        </p:nvSpPr>
        <p:spPr>
          <a:xfrm>
            <a:off x="8485619" y="2070008"/>
            <a:ext cx="3476625" cy="317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지원자가 첨부한 포트폴리오 등의 추가 자료를 열람 혹은 저장할 수 있도록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B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지원자의 간략한 신상 정보 및 현재 상태를 표시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불합격자의 경우 재검토를 통해 추가적으로 합격 처리 할 수 있도록 버튼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C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각 담당자들이 지원자에 대한 평가를 추천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 /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비추천의 형태로 남길 수 있도록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지원자 목록에서도 확인 가능하도록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평가 버튼의 경우 간단한 평가 멘트를 남길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D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지원자가 제출한 이력서를 정해진 형식에 맞게 화면에 게시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257D983-3108-7DA2-C5EF-444FEA96EC22}"/>
              </a:ext>
            </a:extLst>
          </p:cNvPr>
          <p:cNvSpPr/>
          <p:nvPr/>
        </p:nvSpPr>
        <p:spPr>
          <a:xfrm>
            <a:off x="4150950" y="1813923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21C4E1F-1CDB-F3E5-6E2B-3EC0D5640F12}"/>
              </a:ext>
            </a:extLst>
          </p:cNvPr>
          <p:cNvCxnSpPr>
            <a:cxnSpLocks/>
            <a:stCxn id="3" idx="2"/>
          </p:cNvCxnSpPr>
          <p:nvPr/>
        </p:nvCxnSpPr>
        <p:spPr>
          <a:xfrm rot="10800000" flipV="1">
            <a:off x="3712906" y="1958703"/>
            <a:ext cx="438044" cy="833326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46800E5B-2F87-2526-0EFC-ED2F42867936}"/>
              </a:ext>
            </a:extLst>
          </p:cNvPr>
          <p:cNvSpPr/>
          <p:nvPr/>
        </p:nvSpPr>
        <p:spPr>
          <a:xfrm>
            <a:off x="7031831" y="2669987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88F08F1-A6CA-8C0E-502F-D1A7A97659E4}"/>
              </a:ext>
            </a:extLst>
          </p:cNvPr>
          <p:cNvCxnSpPr>
            <a:cxnSpLocks/>
            <a:stCxn id="11" idx="4"/>
          </p:cNvCxnSpPr>
          <p:nvPr/>
        </p:nvCxnSpPr>
        <p:spPr>
          <a:xfrm rot="5400000">
            <a:off x="6822898" y="2911848"/>
            <a:ext cx="306015" cy="401412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CF8AEB40-C0C5-9884-FE31-343D7C4E1B64}"/>
              </a:ext>
            </a:extLst>
          </p:cNvPr>
          <p:cNvSpPr/>
          <p:nvPr/>
        </p:nvSpPr>
        <p:spPr>
          <a:xfrm>
            <a:off x="7027068" y="3601964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C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76458B9-2045-E602-37E3-920B7654EC0A}"/>
              </a:ext>
            </a:extLst>
          </p:cNvPr>
          <p:cNvCxnSpPr>
            <a:cxnSpLocks/>
            <a:stCxn id="18" idx="4"/>
          </p:cNvCxnSpPr>
          <p:nvPr/>
        </p:nvCxnSpPr>
        <p:spPr>
          <a:xfrm rot="5400000">
            <a:off x="6818135" y="3843825"/>
            <a:ext cx="306015" cy="401412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EFF612A9-B349-2E2E-0104-4E72D6B64BF7}"/>
              </a:ext>
            </a:extLst>
          </p:cNvPr>
          <p:cNvSpPr/>
          <p:nvPr/>
        </p:nvSpPr>
        <p:spPr>
          <a:xfrm>
            <a:off x="6912762" y="4833024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750C8D4-9010-4C79-253A-653BB28A6F8E}"/>
              </a:ext>
            </a:extLst>
          </p:cNvPr>
          <p:cNvCxnSpPr>
            <a:cxnSpLocks/>
            <a:stCxn id="20" idx="4"/>
          </p:cNvCxnSpPr>
          <p:nvPr/>
        </p:nvCxnSpPr>
        <p:spPr>
          <a:xfrm rot="5400000">
            <a:off x="6173213" y="4428695"/>
            <a:ext cx="190441" cy="1578218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1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64189-C929-9575-73E4-32F070F8C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1BCD1E8-5FB5-14F5-6498-691B8D5D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 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8679F47-70CC-3CA3-183D-1A9D68FCE249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DC1E1C-03AE-C996-FE47-79BEB29966B1}"/>
              </a:ext>
            </a:extLst>
          </p:cNvPr>
          <p:cNvSpPr txBox="1"/>
          <p:nvPr/>
        </p:nvSpPr>
        <p:spPr>
          <a:xfrm>
            <a:off x="229756" y="1302328"/>
            <a:ext cx="5533736" cy="1624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13.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기업회원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멤버 관리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 내의 인사담당자들을 한 번에 관리할 수 있도록 멤버 초대 기능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멤버 권한 부여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관리자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뷰어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멤버 추방 등의 기능으로 구성하였다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 초대 버튼을 통해 초대할 사람의 이메일로 초대 링크를 발송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B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관리자 권한이 있는 유저들은 다른 멤버의 권한을 조정할 수 있고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퇴사자 같은 경우 멤버에서 추방할 수 있도록 버튼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C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이름 및 연락처와 같은 개인 정보를 수정할 수 있도록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42E38-1B84-9A09-66A4-FCABEC8220AE}"/>
              </a:ext>
            </a:extLst>
          </p:cNvPr>
          <p:cNvSpPr txBox="1"/>
          <p:nvPr/>
        </p:nvSpPr>
        <p:spPr>
          <a:xfrm>
            <a:off x="6096000" y="1302328"/>
            <a:ext cx="5533736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14.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기업회원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멤버 초대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멤버 관리의 초대 기능을 통해 초대 링크를 받게 되면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수락 버튼을 통해 해당 기업의 멤버로 추가되도록 구성하였다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DBDB5B-48E1-E52F-A8D2-89AA1E20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85" y="2986407"/>
            <a:ext cx="5376000" cy="302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6F826B-AAA2-0927-31A8-21034A6B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15" y="3008660"/>
            <a:ext cx="5376000" cy="3024000"/>
          </a:xfrm>
          <a:prstGeom prst="rect">
            <a:avLst/>
          </a:prstGeom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43CCAC-91D2-8115-95A0-7C59BF6D94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412" t="30217" r="35620" b="30253"/>
          <a:stretch/>
        </p:blipFill>
        <p:spPr>
          <a:xfrm>
            <a:off x="2769686" y="4378663"/>
            <a:ext cx="1557338" cy="119538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02E8683-DB76-E4B4-4DA8-D6CD7DB9BCEC}"/>
              </a:ext>
            </a:extLst>
          </p:cNvPr>
          <p:cNvSpPr/>
          <p:nvPr/>
        </p:nvSpPr>
        <p:spPr>
          <a:xfrm>
            <a:off x="3107596" y="3671731"/>
            <a:ext cx="292456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8969DDC-B7F0-E16A-B1BD-52317BA84CAC}"/>
              </a:ext>
            </a:extLst>
          </p:cNvPr>
          <p:cNvCxnSpPr>
            <a:cxnSpLocks/>
            <a:stCxn id="3" idx="4"/>
            <a:endCxn id="2" idx="0"/>
          </p:cNvCxnSpPr>
          <p:nvPr/>
        </p:nvCxnSpPr>
        <p:spPr>
          <a:xfrm rot="16200000" flipH="1">
            <a:off x="3192403" y="4022711"/>
            <a:ext cx="417372" cy="294531"/>
          </a:xfrm>
          <a:prstGeom prst="bentConnector3">
            <a:avLst>
              <a:gd name="adj1" fmla="val 100207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A4C7F26-9D5C-7E4E-884F-54CF154F7CF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3528638" y="3314169"/>
            <a:ext cx="82748" cy="632376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B5E21A8-3E0E-D779-DDA3-B0E9F6FAD92D}"/>
              </a:ext>
            </a:extLst>
          </p:cNvPr>
          <p:cNvSpPr/>
          <p:nvPr/>
        </p:nvSpPr>
        <p:spPr>
          <a:xfrm>
            <a:off x="2769686" y="4378663"/>
            <a:ext cx="1557338" cy="1195388"/>
          </a:xfrm>
          <a:prstGeom prst="rect">
            <a:avLst/>
          </a:prstGeom>
          <a:solidFill>
            <a:srgbClr val="00DD6D">
              <a:alpha val="10000"/>
            </a:srgbClr>
          </a:solidFill>
          <a:ln>
            <a:solidFill>
              <a:srgbClr val="00DD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E7D65A8-3B22-1A72-F37E-DEB368417D21}"/>
              </a:ext>
            </a:extLst>
          </p:cNvPr>
          <p:cNvSpPr/>
          <p:nvPr/>
        </p:nvSpPr>
        <p:spPr>
          <a:xfrm>
            <a:off x="4089045" y="3172366"/>
            <a:ext cx="292456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B8595F1-624D-57EE-FE03-E3A6C166AE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4025" y="3536350"/>
            <a:ext cx="385673" cy="236827"/>
          </a:xfrm>
          <a:prstGeom prst="bentConnector3">
            <a:avLst>
              <a:gd name="adj1" fmla="val -217"/>
            </a:avLst>
          </a:prstGeom>
          <a:ln w="6350">
            <a:solidFill>
              <a:srgbClr val="00DD6D"/>
            </a:solidFill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D980CD71-33A5-026A-1D94-999A9E0D52C3}"/>
              </a:ext>
            </a:extLst>
          </p:cNvPr>
          <p:cNvSpPr/>
          <p:nvPr/>
        </p:nvSpPr>
        <p:spPr>
          <a:xfrm>
            <a:off x="5577135" y="3340797"/>
            <a:ext cx="292456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C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976984A-04B6-936E-B46A-8B9CDF12AFA7}"/>
              </a:ext>
            </a:extLst>
          </p:cNvPr>
          <p:cNvCxnSpPr>
            <a:cxnSpLocks/>
            <a:endCxn id="54" idx="4"/>
          </p:cNvCxnSpPr>
          <p:nvPr/>
        </p:nvCxnSpPr>
        <p:spPr>
          <a:xfrm flipV="1">
            <a:off x="5347355" y="3630357"/>
            <a:ext cx="376008" cy="414430"/>
          </a:xfrm>
          <a:prstGeom prst="bentConnector2">
            <a:avLst/>
          </a:prstGeom>
          <a:ln w="6350">
            <a:solidFill>
              <a:srgbClr val="00DD6D"/>
            </a:solidFill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69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CC313-E0CE-0AD8-2968-E928AB89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서비스 기능 및 화면 리스트 </a:t>
            </a:r>
            <a: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: </a:t>
            </a: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일반 회원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DE590455-AA52-8016-624F-E8FD6FDB14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857165"/>
              </p:ext>
            </p:extLst>
          </p:nvPr>
        </p:nvGraphicFramePr>
        <p:xfrm>
          <a:off x="341745" y="1289918"/>
          <a:ext cx="5631873" cy="782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9823">
                  <a:extLst>
                    <a:ext uri="{9D8B030D-6E8A-4147-A177-3AD203B41FA5}">
                      <a16:colId xmlns:a16="http://schemas.microsoft.com/office/drawing/2014/main" val="2474929803"/>
                    </a:ext>
                  </a:extLst>
                </a:gridCol>
                <a:gridCol w="1108072">
                  <a:extLst>
                    <a:ext uri="{9D8B030D-6E8A-4147-A177-3AD203B41FA5}">
                      <a16:colId xmlns:a16="http://schemas.microsoft.com/office/drawing/2014/main" val="1699223502"/>
                    </a:ext>
                  </a:extLst>
                </a:gridCol>
                <a:gridCol w="3113978">
                  <a:extLst>
                    <a:ext uri="{9D8B030D-6E8A-4147-A177-3AD203B41FA5}">
                      <a16:colId xmlns:a16="http://schemas.microsoft.com/office/drawing/2014/main" val="2944115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DLaM Display" panose="02010000000000000000" pitchFamily="2" charset="0"/>
                        </a:rPr>
                        <a:t>항목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DLaM Display" panose="0201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DLaM Display" panose="02010000000000000000" pitchFamily="2" charset="0"/>
                        </a:rPr>
                        <a:t>상세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23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DLaM Display" panose="02010000000000000000" pitchFamily="2" charset="0"/>
                        </a:rPr>
                        <a:t>00. [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DLaM Display" panose="02010000000000000000" pitchFamily="2" charset="0"/>
                        </a:rPr>
                        <a:t>서비스 시작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DLaM Display" panose="02010000000000000000" pitchFamily="2" charset="0"/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DLaM Display" panose="02010000000000000000" pitchFamily="2" charset="0"/>
                        </a:rPr>
                        <a:t>회원 가입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DLaM Display" panose="02010000000000000000" pitchFamily="2" charset="0"/>
                        </a:rPr>
                        <a:t>,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DLaM Display" panose="02010000000000000000" pitchFamily="2" charset="0"/>
                        </a:rPr>
                        <a:t>로그인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DLaM Display" panose="02010000000000000000" pitchFamily="2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DLaM Display" panose="02010000000000000000" pitchFamily="2" charset="0"/>
                        </a:rPr>
                        <a:t>카카오 회원가입 및 로그인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600107"/>
                  </a:ext>
                </a:extLst>
              </a:tr>
            </a:tbl>
          </a:graphicData>
        </a:graphic>
      </p:graphicFrame>
      <p:graphicFrame>
        <p:nvGraphicFramePr>
          <p:cNvPr id="13" name="내용 개체 틀 4">
            <a:extLst>
              <a:ext uri="{FF2B5EF4-FFF2-40B4-BE49-F238E27FC236}">
                <a16:creationId xmlns:a16="http://schemas.microsoft.com/office/drawing/2014/main" id="{154CE513-93DE-5D2B-A536-6E94B58995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3721111"/>
              </p:ext>
            </p:extLst>
          </p:nvPr>
        </p:nvGraphicFramePr>
        <p:xfrm>
          <a:off x="341745" y="2320184"/>
          <a:ext cx="5631873" cy="3459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9717">
                  <a:extLst>
                    <a:ext uri="{9D8B030D-6E8A-4147-A177-3AD203B41FA5}">
                      <a16:colId xmlns:a16="http://schemas.microsoft.com/office/drawing/2014/main" val="2474929803"/>
                    </a:ext>
                  </a:extLst>
                </a:gridCol>
                <a:gridCol w="1108072">
                  <a:extLst>
                    <a:ext uri="{9D8B030D-6E8A-4147-A177-3AD203B41FA5}">
                      <a16:colId xmlns:a16="http://schemas.microsoft.com/office/drawing/2014/main" val="1699223502"/>
                    </a:ext>
                  </a:extLst>
                </a:gridCol>
                <a:gridCol w="3104084">
                  <a:extLst>
                    <a:ext uri="{9D8B030D-6E8A-4147-A177-3AD203B41FA5}">
                      <a16:colId xmlns:a16="http://schemas.microsoft.com/office/drawing/2014/main" val="2944115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GNB</a:t>
                      </a:r>
                      <a:endParaRPr lang="ko-KR" altLang="en-US" sz="14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항목 </a:t>
                      </a:r>
                      <a:r>
                        <a:rPr lang="en-US" altLang="ko-KR" sz="105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(2depth)</a:t>
                      </a:r>
                      <a:endParaRPr lang="ko-KR" altLang="en-US" sz="14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 설명</a:t>
                      </a:r>
                      <a:r>
                        <a:rPr lang="ko-KR" altLang="en-US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(3depth)</a:t>
                      </a:r>
                      <a:endParaRPr lang="ko-KR" altLang="en-US" sz="11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23455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01. [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메뉴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홈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조회수 기준으로 메인 화면 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6001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키워드 검색 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7713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서비스 전반에 대한 문의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57773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02. [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메뉴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</a:p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목록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프로그램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6136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카테고리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업체에서 등록한 카테고리 별 프로그램 리스트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375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프로그램에 대한 정보 제공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사이드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지원 및 신고 기능 제공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94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03. [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메뉴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</a:p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 정보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 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기업에서 입력한 정보 제공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신고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741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04. [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메뉴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</a:p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 및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FAQ]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 및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FAQ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 목록 최신 순으로 제공</a:t>
                      </a:r>
                      <a:endParaRPr lang="en-US" altLang="ko-KR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FAQ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목록 제공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1981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E112213-1FEE-3F2F-B61C-BA75F9FF4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70590"/>
              </p:ext>
            </p:extLst>
          </p:nvPr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graphicFrame>
        <p:nvGraphicFramePr>
          <p:cNvPr id="16" name="내용 개체 틀 4">
            <a:extLst>
              <a:ext uri="{FF2B5EF4-FFF2-40B4-BE49-F238E27FC236}">
                <a16:creationId xmlns:a16="http://schemas.microsoft.com/office/drawing/2014/main" id="{7B518DA0-2C1D-3A6A-9072-A89B88325A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693206"/>
              </p:ext>
            </p:extLst>
          </p:nvPr>
        </p:nvGraphicFramePr>
        <p:xfrm>
          <a:off x="6218382" y="1289918"/>
          <a:ext cx="5631872" cy="3754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8332">
                  <a:extLst>
                    <a:ext uri="{9D8B030D-6E8A-4147-A177-3AD203B41FA5}">
                      <a16:colId xmlns:a16="http://schemas.microsoft.com/office/drawing/2014/main" val="2474929803"/>
                    </a:ext>
                  </a:extLst>
                </a:gridCol>
                <a:gridCol w="1061077">
                  <a:extLst>
                    <a:ext uri="{9D8B030D-6E8A-4147-A177-3AD203B41FA5}">
                      <a16:colId xmlns:a16="http://schemas.microsoft.com/office/drawing/2014/main" val="1699223502"/>
                    </a:ext>
                  </a:extLst>
                </a:gridCol>
                <a:gridCol w="3022463">
                  <a:extLst>
                    <a:ext uri="{9D8B030D-6E8A-4147-A177-3AD203B41FA5}">
                      <a16:colId xmlns:a16="http://schemas.microsoft.com/office/drawing/2014/main" val="2944115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GNB</a:t>
                      </a:r>
                      <a:endParaRPr lang="ko-KR" altLang="en-US" sz="14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항목</a:t>
                      </a:r>
                      <a:r>
                        <a:rPr lang="ko-KR" altLang="en-US" sz="2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(2depth)</a:t>
                      </a:r>
                      <a:endParaRPr lang="ko-KR" altLang="en-US" sz="14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 설명</a:t>
                      </a:r>
                      <a:r>
                        <a:rPr lang="ko-KR" altLang="en-US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(3depth)</a:t>
                      </a:r>
                      <a:endParaRPr lang="ko-KR" altLang="en-US" sz="11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2345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04.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메뉴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이력서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이력서 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상단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이력서 목록 카드 형태로 제공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하단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포트폴리오 첨부 기능 제공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6001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이력서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이력서 작성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771386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05.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메뉴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마이페이지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지원 현황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스크랩 리스트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간략하게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조회수 기준 인기 프로그램 간략하게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5777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스크랩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스크랩 기능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스크랩 콘텐츠 무한 스크롤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6136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결제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충전 및 결제 목록 제공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375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지원 현황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처리 상태 별 지원 현황 목록 제공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9491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개인 정보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수정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이메일 및 프로필 사진 수정 기능 제공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938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계정 탈퇴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계정 탈퇴 페이지로 이동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79481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00BEE3D-51E8-5C8E-1119-8EB8B115383C}"/>
              </a:ext>
            </a:extLst>
          </p:cNvPr>
          <p:cNvSpPr/>
          <p:nvPr/>
        </p:nvSpPr>
        <p:spPr>
          <a:xfrm>
            <a:off x="6218382" y="1839854"/>
            <a:ext cx="5631871" cy="3204184"/>
          </a:xfrm>
          <a:prstGeom prst="rect">
            <a:avLst/>
          </a:prstGeom>
          <a:solidFill>
            <a:srgbClr val="00DD6D">
              <a:alpha val="10000"/>
            </a:srgbClr>
          </a:solidFill>
          <a:ln>
            <a:solidFill>
              <a:srgbClr val="00DD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3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14C31-0933-5DDE-76D4-01556E4A6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4F6E1-519F-776E-4679-BD8D6A79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기능 및 화면 리스트 </a:t>
            </a:r>
            <a: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기업 회원 및 관리자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3" name="내용 개체 틀 4">
            <a:extLst>
              <a:ext uri="{FF2B5EF4-FFF2-40B4-BE49-F238E27FC236}">
                <a16:creationId xmlns:a16="http://schemas.microsoft.com/office/drawing/2014/main" id="{2E078D42-A12B-BE66-8E4D-110B8D1273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931111"/>
              </p:ext>
            </p:extLst>
          </p:nvPr>
        </p:nvGraphicFramePr>
        <p:xfrm>
          <a:off x="369456" y="1286165"/>
          <a:ext cx="5604163" cy="3992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6218">
                  <a:extLst>
                    <a:ext uri="{9D8B030D-6E8A-4147-A177-3AD203B41FA5}">
                      <a16:colId xmlns:a16="http://schemas.microsoft.com/office/drawing/2014/main" val="2474929803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699223502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9441155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GNB</a:t>
                      </a:r>
                      <a:endParaRPr lang="ko-KR" altLang="en-US" sz="14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항목 </a:t>
                      </a:r>
                      <a:r>
                        <a:rPr lang="en-US" altLang="ko-KR" sz="105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(2depth)</a:t>
                      </a:r>
                      <a:endParaRPr lang="ko-KR" altLang="en-US" sz="14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 설명</a:t>
                      </a:r>
                      <a:r>
                        <a:rPr lang="ko-KR" altLang="en-US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(3depth)</a:t>
                      </a:r>
                      <a:endParaRPr lang="ko-KR" altLang="en-US" sz="11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234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01.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마이페이지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홈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60010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02.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마이페이지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목록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진행 상태 및 승인 상태 별 프로그램 목록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7713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등록 및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신규 등록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기존 프로그램 수정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57773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03.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마이페이지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: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이미지 등록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로고 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 로고 첨부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613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 이미지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기업을 나타낼 수 있는 이미지 첨부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3751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04.[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마이페이지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지원자 관리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지원자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지원자에 대한 정보 간략하게 목록으로 제공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9491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지원자 상세보기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지원자에 대한 상세 정보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지원자의 이력서 및 포트폴리오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지원자에 대한 평가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9384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05.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마이페이지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계정 관리 및 초대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멤버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기업에 속한 멤버 목록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접속한 멤버의 정보 표시 및 수정 기능 제공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5574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멤버 초대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초대 이메일 발송할 수 있는 모달 창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815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마스터 초대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 회원 가입으로 이동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마스터 권한 부여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8698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뷰어 초대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 회원 가입으로 이동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뷰어 권한 부여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668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FCAE12D-A262-C436-662C-A54D793D7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236550"/>
              </p:ext>
            </p:extLst>
          </p:nvPr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573E52F-1122-2560-CDFB-02AB97F35A9A}"/>
              </a:ext>
            </a:extLst>
          </p:cNvPr>
          <p:cNvSpPr/>
          <p:nvPr/>
        </p:nvSpPr>
        <p:spPr>
          <a:xfrm>
            <a:off x="369455" y="1609726"/>
            <a:ext cx="5604164" cy="3669319"/>
          </a:xfrm>
          <a:prstGeom prst="rect">
            <a:avLst/>
          </a:prstGeom>
          <a:solidFill>
            <a:srgbClr val="00DD6D">
              <a:alpha val="10000"/>
            </a:srgbClr>
          </a:solidFill>
          <a:ln>
            <a:solidFill>
              <a:srgbClr val="00DD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7C5F307B-1C7A-A5E3-F637-B6745BFB7D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4711585"/>
              </p:ext>
            </p:extLst>
          </p:nvPr>
        </p:nvGraphicFramePr>
        <p:xfrm>
          <a:off x="6227617" y="1286165"/>
          <a:ext cx="5594927" cy="35026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7745">
                  <a:extLst>
                    <a:ext uri="{9D8B030D-6E8A-4147-A177-3AD203B41FA5}">
                      <a16:colId xmlns:a16="http://schemas.microsoft.com/office/drawing/2014/main" val="2474929803"/>
                    </a:ext>
                  </a:extLst>
                </a:gridCol>
                <a:gridCol w="1154546">
                  <a:extLst>
                    <a:ext uri="{9D8B030D-6E8A-4147-A177-3AD203B41FA5}">
                      <a16:colId xmlns:a16="http://schemas.microsoft.com/office/drawing/2014/main" val="1699223502"/>
                    </a:ext>
                  </a:extLst>
                </a:gridCol>
                <a:gridCol w="3082636">
                  <a:extLst>
                    <a:ext uri="{9D8B030D-6E8A-4147-A177-3AD203B41FA5}">
                      <a16:colId xmlns:a16="http://schemas.microsoft.com/office/drawing/2014/main" val="2944115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GNB</a:t>
                      </a:r>
                      <a:endParaRPr lang="ko-KR" altLang="en-US" sz="14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항목 </a:t>
                      </a:r>
                      <a:r>
                        <a:rPr lang="en-US" altLang="ko-KR" sz="105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(2depth)</a:t>
                      </a:r>
                      <a:endParaRPr lang="ko-KR" altLang="en-US" sz="14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 설명</a:t>
                      </a:r>
                      <a:r>
                        <a:rPr lang="ko-KR" altLang="en-US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(3depth)</a:t>
                      </a:r>
                      <a:endParaRPr lang="ko-KR" altLang="en-US" sz="11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23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01.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메뉴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: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홈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60010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02.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메뉴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관리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 별 필터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상세보기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7713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   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프로그램 상세정보 및 기업정보 간략하게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just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   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승인 상태 변경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57773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03.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메뉴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 관리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회원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 별 필터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상세보기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6136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회원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 가입 상태 변경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375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 회원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 별 필터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상세보기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9491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 회원</a:t>
                      </a:r>
                      <a:endParaRPr lang="en-US" altLang="ko-KR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 회원 가입 상태 변경 기능 제공</a:t>
                      </a:r>
                      <a:endParaRPr lang="en-US" altLang="ko-KR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기업의 프로그램 목록 제공</a:t>
                      </a:r>
                      <a:endParaRPr lang="en-US" altLang="ko-KR" sz="105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기업의 문의 목록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93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104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63AA2-AC3C-AD54-E7AE-A0F5E914F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D8EBB-C3F8-447D-898C-F3B59CF9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기능 및 화면 리스트 </a:t>
            </a:r>
            <a: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관리자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DB1D084-80E7-C29E-0225-4B1A257B654E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graphicFrame>
        <p:nvGraphicFramePr>
          <p:cNvPr id="11" name="내용 개체 틀 4">
            <a:extLst>
              <a:ext uri="{FF2B5EF4-FFF2-40B4-BE49-F238E27FC236}">
                <a16:creationId xmlns:a16="http://schemas.microsoft.com/office/drawing/2014/main" id="{32D99BC1-619C-32B8-F3D5-402AD0BB6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7862525"/>
              </p:ext>
            </p:extLst>
          </p:nvPr>
        </p:nvGraphicFramePr>
        <p:xfrm>
          <a:off x="378691" y="1289917"/>
          <a:ext cx="5594927" cy="386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8175">
                  <a:extLst>
                    <a:ext uri="{9D8B030D-6E8A-4147-A177-3AD203B41FA5}">
                      <a16:colId xmlns:a16="http://schemas.microsoft.com/office/drawing/2014/main" val="2474929803"/>
                    </a:ext>
                  </a:extLst>
                </a:gridCol>
                <a:gridCol w="1189260">
                  <a:extLst>
                    <a:ext uri="{9D8B030D-6E8A-4147-A177-3AD203B41FA5}">
                      <a16:colId xmlns:a16="http://schemas.microsoft.com/office/drawing/2014/main" val="1699223502"/>
                    </a:ext>
                  </a:extLst>
                </a:gridCol>
                <a:gridCol w="2867492">
                  <a:extLst>
                    <a:ext uri="{9D8B030D-6E8A-4147-A177-3AD203B41FA5}">
                      <a16:colId xmlns:a16="http://schemas.microsoft.com/office/drawing/2014/main" val="2944115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GNB</a:t>
                      </a:r>
                      <a:endParaRPr lang="ko-KR" altLang="en-US" sz="14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항목</a:t>
                      </a:r>
                      <a:r>
                        <a:rPr lang="ko-KR" altLang="en-US" sz="20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(2depth)</a:t>
                      </a:r>
                      <a:endParaRPr lang="ko-KR" altLang="en-US" sz="14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 설명</a:t>
                      </a:r>
                      <a:r>
                        <a:rPr lang="ko-KR" altLang="en-US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(3depth)</a:t>
                      </a:r>
                      <a:endParaRPr lang="ko-KR" altLang="en-US" sz="11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23455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04.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메뉴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문의 관리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회원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문의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 별 필터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상세보기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6001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회원 문의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문의 답변 및 처리 상태 변경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7713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 회원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문의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 별 필터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상세보기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5777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기업 회원 문의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상세보기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문의 답변 및 처리 상태 변경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61369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05.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메뉴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신고 관리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신고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 별 필터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상세보기 기능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375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신고 상세보기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신고 답변 및 처리 상태 변경 기능 제공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9491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06. [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메뉴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</a:p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 관리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 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 별 필터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 보기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 작성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938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 상세 보기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 상세 정보 및 수정 기능 제공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79481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FDB72-310D-73BA-C60A-B47ABD2ED13E}"/>
              </a:ext>
            </a:extLst>
          </p:cNvPr>
          <p:cNvSpPr/>
          <p:nvPr/>
        </p:nvSpPr>
        <p:spPr>
          <a:xfrm>
            <a:off x="369454" y="4184072"/>
            <a:ext cx="5604164" cy="971725"/>
          </a:xfrm>
          <a:prstGeom prst="rect">
            <a:avLst/>
          </a:prstGeom>
          <a:solidFill>
            <a:srgbClr val="00DD6D">
              <a:alpha val="10000"/>
            </a:srgbClr>
          </a:solidFill>
          <a:ln>
            <a:solidFill>
              <a:srgbClr val="00DD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5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제목 1">
            <a:extLst>
              <a:ext uri="{FF2B5EF4-FFF2-40B4-BE49-F238E27FC236}">
                <a16:creationId xmlns:a16="http://schemas.microsoft.com/office/drawing/2014/main" id="{62F9830B-7343-AC36-8003-FDA557C3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메뉴 트리</a:t>
            </a:r>
            <a: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  <a:t>(Information Architecture)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0AA7CF62-8CAF-A971-1C3B-D6ED7469AC5A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522A67F-ED4A-33BB-2585-B6605B4B69E6}"/>
              </a:ext>
            </a:extLst>
          </p:cNvPr>
          <p:cNvGrpSpPr/>
          <p:nvPr/>
        </p:nvGrpSpPr>
        <p:grpSpPr>
          <a:xfrm>
            <a:off x="548987" y="1180187"/>
            <a:ext cx="11032830" cy="4923369"/>
            <a:chOff x="548987" y="1180187"/>
            <a:chExt cx="11032830" cy="4923369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0AA5BDB0-29A3-E867-046E-0A729C37E398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8" y="1337070"/>
              <a:ext cx="0" cy="44371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17A9839-AC83-4913-549D-3C7CC6F26A98}"/>
                </a:ext>
              </a:extLst>
            </p:cNvPr>
            <p:cNvCxnSpPr>
              <a:cxnSpLocks/>
              <a:stCxn id="4" idx="3"/>
              <a:endCxn id="52" idx="1"/>
            </p:cNvCxnSpPr>
            <p:nvPr/>
          </p:nvCxnSpPr>
          <p:spPr>
            <a:xfrm flipV="1">
              <a:off x="1880987" y="1342187"/>
              <a:ext cx="1913223" cy="22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B0019EB-B39F-E7D1-9956-7C3440402A87}"/>
                </a:ext>
              </a:extLst>
            </p:cNvPr>
            <p:cNvCxnSpPr>
              <a:cxnSpLocks/>
              <a:stCxn id="6" idx="3"/>
              <a:endCxn id="20" idx="1"/>
            </p:cNvCxnSpPr>
            <p:nvPr/>
          </p:nvCxnSpPr>
          <p:spPr>
            <a:xfrm>
              <a:off x="1880987" y="2850936"/>
              <a:ext cx="5131596" cy="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FEE23D7-3D3A-B85D-7FBB-641C6658C91B}"/>
                </a:ext>
              </a:extLst>
            </p:cNvPr>
            <p:cNvCxnSpPr>
              <a:cxnSpLocks/>
              <a:stCxn id="30" idx="3"/>
              <a:endCxn id="36" idx="1"/>
            </p:cNvCxnSpPr>
            <p:nvPr/>
          </p:nvCxnSpPr>
          <p:spPr>
            <a:xfrm>
              <a:off x="1880987" y="4737411"/>
              <a:ext cx="836883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52F6A68-00DD-D93B-13B9-B493DEC74D92}"/>
                </a:ext>
              </a:extLst>
            </p:cNvPr>
            <p:cNvCxnSpPr>
              <a:cxnSpLocks/>
              <a:stCxn id="8" idx="3"/>
              <a:endCxn id="29" idx="1"/>
            </p:cNvCxnSpPr>
            <p:nvPr/>
          </p:nvCxnSpPr>
          <p:spPr>
            <a:xfrm>
              <a:off x="1880987" y="4103925"/>
              <a:ext cx="836883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5745404-CAC2-EDD1-DBE5-78477D5AB2B1}"/>
                </a:ext>
              </a:extLst>
            </p:cNvPr>
            <p:cNvCxnSpPr>
              <a:cxnSpLocks/>
              <a:stCxn id="7" idx="3"/>
              <a:endCxn id="101" idx="1"/>
            </p:cNvCxnSpPr>
            <p:nvPr/>
          </p:nvCxnSpPr>
          <p:spPr>
            <a:xfrm flipV="1">
              <a:off x="1880987" y="3472271"/>
              <a:ext cx="3518415" cy="51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EB5F0E2-469A-E938-A690-7D9E51C4A8B1}"/>
                </a:ext>
              </a:extLst>
            </p:cNvPr>
            <p:cNvCxnSpPr>
              <a:cxnSpLocks/>
              <a:stCxn id="5" idx="3"/>
              <a:endCxn id="71" idx="1"/>
            </p:cNvCxnSpPr>
            <p:nvPr/>
          </p:nvCxnSpPr>
          <p:spPr>
            <a:xfrm>
              <a:off x="1880987" y="1986579"/>
              <a:ext cx="675165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BEDC4A-689E-ACAA-A2B9-4FF064FE9CE0}"/>
                </a:ext>
              </a:extLst>
            </p:cNvPr>
            <p:cNvSpPr/>
            <p:nvPr/>
          </p:nvSpPr>
          <p:spPr>
            <a:xfrm>
              <a:off x="548987" y="1182428"/>
              <a:ext cx="1332000" cy="324000"/>
            </a:xfrm>
            <a:prstGeom prst="rect">
              <a:avLst/>
            </a:prstGeom>
            <a:solidFill>
              <a:srgbClr val="00DD6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홈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5127F6-1A9F-04B1-BCE8-6E00A886E8D8}"/>
                </a:ext>
              </a:extLst>
            </p:cNvPr>
            <p:cNvSpPr/>
            <p:nvPr/>
          </p:nvSpPr>
          <p:spPr>
            <a:xfrm>
              <a:off x="548987" y="1824579"/>
              <a:ext cx="1332000" cy="324000"/>
            </a:xfrm>
            <a:prstGeom prst="rect">
              <a:avLst/>
            </a:prstGeom>
            <a:solidFill>
              <a:srgbClr val="00DD6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메인 페이지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8B34198-F328-0D38-38FB-527FBDF6F3EC}"/>
                </a:ext>
              </a:extLst>
            </p:cNvPr>
            <p:cNvSpPr/>
            <p:nvPr/>
          </p:nvSpPr>
          <p:spPr>
            <a:xfrm>
              <a:off x="548987" y="2688936"/>
              <a:ext cx="1332000" cy="324000"/>
            </a:xfrm>
            <a:prstGeom prst="rect">
              <a:avLst/>
            </a:prstGeom>
            <a:solidFill>
              <a:srgbClr val="00DD6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체험 프로그램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0AA9B7-620D-250D-8592-4AA95530DF5D}"/>
                </a:ext>
              </a:extLst>
            </p:cNvPr>
            <p:cNvSpPr/>
            <p:nvPr/>
          </p:nvSpPr>
          <p:spPr>
            <a:xfrm>
              <a:off x="548987" y="3315432"/>
              <a:ext cx="1332000" cy="324000"/>
            </a:xfrm>
            <a:prstGeom prst="rect">
              <a:avLst/>
            </a:prstGeom>
            <a:solidFill>
              <a:srgbClr val="00DD6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이력서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AEE587-0EAC-90C0-F7C2-69151F590322}"/>
                </a:ext>
              </a:extLst>
            </p:cNvPr>
            <p:cNvSpPr/>
            <p:nvPr/>
          </p:nvSpPr>
          <p:spPr>
            <a:xfrm>
              <a:off x="548987" y="3941925"/>
              <a:ext cx="1332000" cy="324000"/>
            </a:xfrm>
            <a:prstGeom prst="rect">
              <a:avLst/>
            </a:prstGeom>
            <a:solidFill>
              <a:srgbClr val="00DD6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회원 마이페이지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06CFB-67D4-4EA7-61C2-A5AEF798AD5C}"/>
                </a:ext>
              </a:extLst>
            </p:cNvPr>
            <p:cNvSpPr/>
            <p:nvPr/>
          </p:nvSpPr>
          <p:spPr>
            <a:xfrm>
              <a:off x="2171599" y="1824671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인기 프로그램 영역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A4C679-5F7F-3CE4-9F43-D491AFB8FCA3}"/>
                </a:ext>
              </a:extLst>
            </p:cNvPr>
            <p:cNvSpPr/>
            <p:nvPr/>
          </p:nvSpPr>
          <p:spPr>
            <a:xfrm>
              <a:off x="3791189" y="1824579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추천 프로그램 배너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E07BC1A-DD8C-5C71-BCDF-E7A7E302FED2}"/>
                </a:ext>
              </a:extLst>
            </p:cNvPr>
            <p:cNvSpPr/>
            <p:nvPr/>
          </p:nvSpPr>
          <p:spPr>
            <a:xfrm>
              <a:off x="5405007" y="1824579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문의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AA8AF0-41E3-DDB0-35DC-FCEC3295E63A}"/>
                </a:ext>
              </a:extLst>
            </p:cNvPr>
            <p:cNvSpPr/>
            <p:nvPr/>
          </p:nvSpPr>
          <p:spPr>
            <a:xfrm>
              <a:off x="2171599" y="2688939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카테고리 영역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1FF820-BE82-E331-D054-428A9277D2AD}"/>
                </a:ext>
              </a:extLst>
            </p:cNvPr>
            <p:cNvSpPr/>
            <p:nvPr/>
          </p:nvSpPr>
          <p:spPr>
            <a:xfrm>
              <a:off x="3791189" y="2688939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체험 프로그램 영역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B1D8758-5B7B-6713-FEF9-432A64DA98EB}"/>
                </a:ext>
              </a:extLst>
            </p:cNvPr>
            <p:cNvSpPr/>
            <p:nvPr/>
          </p:nvSpPr>
          <p:spPr>
            <a:xfrm>
              <a:off x="5405007" y="2688939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프로그램 상세보기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6933C66-0315-2237-2C3A-7C2C4583320F}"/>
                </a:ext>
              </a:extLst>
            </p:cNvPr>
            <p:cNvSpPr/>
            <p:nvPr/>
          </p:nvSpPr>
          <p:spPr>
            <a:xfrm>
              <a:off x="2171598" y="3313153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이력서 피드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A6FDBE-E13E-8507-881F-E1EDC5359BF7}"/>
                </a:ext>
              </a:extLst>
            </p:cNvPr>
            <p:cNvSpPr/>
            <p:nvPr/>
          </p:nvSpPr>
          <p:spPr>
            <a:xfrm>
              <a:off x="3794209" y="3310271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이력서 수정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58F0C50-AF51-7E24-0A3D-C2BF578218A3}"/>
                </a:ext>
              </a:extLst>
            </p:cNvPr>
            <p:cNvSpPr/>
            <p:nvPr/>
          </p:nvSpPr>
          <p:spPr>
            <a:xfrm>
              <a:off x="7012583" y="2688938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기업 상세보기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33C850-2250-D61D-3129-1A332ED609A7}"/>
                </a:ext>
              </a:extLst>
            </p:cNvPr>
            <p:cNvSpPr/>
            <p:nvPr/>
          </p:nvSpPr>
          <p:spPr>
            <a:xfrm>
              <a:off x="2168548" y="3941925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메인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7CFB86F-F6A6-6B23-8AAA-44D9E76113CC}"/>
                </a:ext>
              </a:extLst>
            </p:cNvPr>
            <p:cNvSpPr/>
            <p:nvPr/>
          </p:nvSpPr>
          <p:spPr>
            <a:xfrm>
              <a:off x="3791189" y="3941925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프로그램 지원 현황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E9437D-548A-7346-0D66-A5ED8B8DAE07}"/>
                </a:ext>
              </a:extLst>
            </p:cNvPr>
            <p:cNvSpPr/>
            <p:nvPr/>
          </p:nvSpPr>
          <p:spPr>
            <a:xfrm>
              <a:off x="5412558" y="3941925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스크랩 리스트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38D8A1-E9C0-DC8E-CD7B-A2DDE17232F7}"/>
                </a:ext>
              </a:extLst>
            </p:cNvPr>
            <p:cNvSpPr/>
            <p:nvPr/>
          </p:nvSpPr>
          <p:spPr>
            <a:xfrm>
              <a:off x="7026643" y="3941925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결제 관리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976715-D7CC-AD9F-FBE6-B37CE24808DB}"/>
                </a:ext>
              </a:extLst>
            </p:cNvPr>
            <p:cNvSpPr/>
            <p:nvPr/>
          </p:nvSpPr>
          <p:spPr>
            <a:xfrm>
              <a:off x="8640728" y="3941925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계정 정보 수정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D926160-3608-7C25-ED15-27EE1DB3C3F4}"/>
                </a:ext>
              </a:extLst>
            </p:cNvPr>
            <p:cNvSpPr/>
            <p:nvPr/>
          </p:nvSpPr>
          <p:spPr>
            <a:xfrm>
              <a:off x="10249817" y="3941925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계정 탈퇴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9276F8-02D8-039E-5C30-9F5B45D27844}"/>
                </a:ext>
              </a:extLst>
            </p:cNvPr>
            <p:cNvSpPr/>
            <p:nvPr/>
          </p:nvSpPr>
          <p:spPr>
            <a:xfrm>
              <a:off x="548987" y="4575411"/>
              <a:ext cx="1332000" cy="324000"/>
            </a:xfrm>
            <a:prstGeom prst="rect">
              <a:avLst/>
            </a:prstGeom>
            <a:solidFill>
              <a:srgbClr val="00DD6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기업 마이페이지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E62A3F0-F73E-84DC-0500-9E5582CF7B83}"/>
                </a:ext>
              </a:extLst>
            </p:cNvPr>
            <p:cNvSpPr/>
            <p:nvPr/>
          </p:nvSpPr>
          <p:spPr>
            <a:xfrm>
              <a:off x="2171598" y="4575411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메인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861DBE1-54A0-DB39-BF36-909791AECA54}"/>
                </a:ext>
              </a:extLst>
            </p:cNvPr>
            <p:cNvSpPr/>
            <p:nvPr/>
          </p:nvSpPr>
          <p:spPr>
            <a:xfrm>
              <a:off x="3794209" y="4575411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기업 정보 수정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F6AA6FD-1DE2-A2E7-383F-3A6DCB4DF060}"/>
                </a:ext>
              </a:extLst>
            </p:cNvPr>
            <p:cNvSpPr/>
            <p:nvPr/>
          </p:nvSpPr>
          <p:spPr>
            <a:xfrm>
              <a:off x="5412558" y="4575411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프로그램 리스트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F990FB0-9AC9-9FFA-8463-98E9BD0FA4CC}"/>
                </a:ext>
              </a:extLst>
            </p:cNvPr>
            <p:cNvSpPr/>
            <p:nvPr/>
          </p:nvSpPr>
          <p:spPr>
            <a:xfrm>
              <a:off x="7026643" y="4575411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이미지 등록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49A7636-1465-C6B3-C2E6-67F1E176AE3E}"/>
                </a:ext>
              </a:extLst>
            </p:cNvPr>
            <p:cNvSpPr/>
            <p:nvPr/>
          </p:nvSpPr>
          <p:spPr>
            <a:xfrm>
              <a:off x="8640728" y="4575411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지원자 관리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50019B-6343-E207-6AE7-3EA3325C871A}"/>
                </a:ext>
              </a:extLst>
            </p:cNvPr>
            <p:cNvSpPr/>
            <p:nvPr/>
          </p:nvSpPr>
          <p:spPr>
            <a:xfrm>
              <a:off x="10249817" y="4575411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멤버 관리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C3E909-5484-F0C2-00F4-22F71AFFA115}"/>
                </a:ext>
              </a:extLst>
            </p:cNvPr>
            <p:cNvSpPr/>
            <p:nvPr/>
          </p:nvSpPr>
          <p:spPr>
            <a:xfrm>
              <a:off x="2171599" y="1180187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검색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28C497A-2378-1A2E-7B8A-84640826B8CC}"/>
                </a:ext>
              </a:extLst>
            </p:cNvPr>
            <p:cNvSpPr/>
            <p:nvPr/>
          </p:nvSpPr>
          <p:spPr>
            <a:xfrm>
              <a:off x="3794210" y="1180187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로그인 </a:t>
              </a:r>
              <a:r>
                <a:rPr lang="en-US" altLang="ko-KR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회원가입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6B0B65E-A027-5D94-171A-AECA59E2C4E6}"/>
                </a:ext>
              </a:extLst>
            </p:cNvPr>
            <p:cNvSpPr/>
            <p:nvPr/>
          </p:nvSpPr>
          <p:spPr>
            <a:xfrm>
              <a:off x="7018825" y="1824579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공지 및 </a:t>
              </a:r>
              <a:r>
                <a:rPr lang="en-US" altLang="ko-KR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FAQ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E09B2FC-2877-DAFF-2C61-3800F2AC282E}"/>
                </a:ext>
              </a:extLst>
            </p:cNvPr>
            <p:cNvSpPr/>
            <p:nvPr/>
          </p:nvSpPr>
          <p:spPr>
            <a:xfrm>
              <a:off x="8632643" y="1824579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검색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92CCDEB-3AB8-0C26-3CAF-2DC0457A2A04}"/>
                </a:ext>
              </a:extLst>
            </p:cNvPr>
            <p:cNvCxnSpPr>
              <a:cxnSpLocks/>
              <a:stCxn id="75" idx="3"/>
              <a:endCxn id="102" idx="1"/>
            </p:cNvCxnSpPr>
            <p:nvPr/>
          </p:nvCxnSpPr>
          <p:spPr>
            <a:xfrm>
              <a:off x="1880987" y="5936189"/>
              <a:ext cx="8368830" cy="53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B32DC3B-DDC5-6ED0-A4CF-0913325B1B61}"/>
                </a:ext>
              </a:extLst>
            </p:cNvPr>
            <p:cNvSpPr/>
            <p:nvPr/>
          </p:nvSpPr>
          <p:spPr>
            <a:xfrm>
              <a:off x="548987" y="5774189"/>
              <a:ext cx="1332000" cy="324000"/>
            </a:xfrm>
            <a:prstGeom prst="rect">
              <a:avLst/>
            </a:prstGeom>
            <a:solidFill>
              <a:srgbClr val="00DD6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 페이지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3F081D2-70DF-8575-14F3-F3CE87E2B3CD}"/>
                </a:ext>
              </a:extLst>
            </p:cNvPr>
            <p:cNvSpPr/>
            <p:nvPr/>
          </p:nvSpPr>
          <p:spPr>
            <a:xfrm>
              <a:off x="2168548" y="5774189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체험 프로그램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91A128FF-5868-2E28-E40F-49B9D84C3603}"/>
                </a:ext>
              </a:extLst>
            </p:cNvPr>
            <p:cNvSpPr/>
            <p:nvPr/>
          </p:nvSpPr>
          <p:spPr>
            <a:xfrm>
              <a:off x="3794211" y="5779556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일반 회원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4F0AD46-02FE-6526-2649-6F4F7E3CDD1A}"/>
                </a:ext>
              </a:extLst>
            </p:cNvPr>
            <p:cNvSpPr/>
            <p:nvPr/>
          </p:nvSpPr>
          <p:spPr>
            <a:xfrm>
              <a:off x="5419874" y="5774189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기업 회원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E5196F4-F05B-C3B2-B427-CF14089022AF}"/>
                </a:ext>
              </a:extLst>
            </p:cNvPr>
            <p:cNvSpPr/>
            <p:nvPr/>
          </p:nvSpPr>
          <p:spPr>
            <a:xfrm>
              <a:off x="7039435" y="5774189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문의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F246854-297C-E962-15F7-93294F34529E}"/>
                </a:ext>
              </a:extLst>
            </p:cNvPr>
            <p:cNvSpPr/>
            <p:nvPr/>
          </p:nvSpPr>
          <p:spPr>
            <a:xfrm>
              <a:off x="8662047" y="5774189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신고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41CB254D-DA6B-E5B8-6BC6-4BDAB63B3272}"/>
                </a:ext>
              </a:extLst>
            </p:cNvPr>
            <p:cNvSpPr/>
            <p:nvPr/>
          </p:nvSpPr>
          <p:spPr>
            <a:xfrm>
              <a:off x="5399402" y="3310271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포트폴리오 첨부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557898D-861C-FE16-75B2-EEC8F8DC4C76}"/>
                </a:ext>
              </a:extLst>
            </p:cNvPr>
            <p:cNvSpPr/>
            <p:nvPr/>
          </p:nvSpPr>
          <p:spPr>
            <a:xfrm>
              <a:off x="10249817" y="5779556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공지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C21D44E-5FC5-D51A-095A-80BFCFB453DD}"/>
                </a:ext>
              </a:extLst>
            </p:cNvPr>
            <p:cNvSpPr/>
            <p:nvPr/>
          </p:nvSpPr>
          <p:spPr>
            <a:xfrm>
              <a:off x="5412558" y="5036865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프로그램 등록 및 수정</a:t>
              </a:r>
              <a:endParaRPr lang="en-US" altLang="ko-KR" sz="10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8C05D36-02F1-6728-62E3-F3852D884123}"/>
                </a:ext>
              </a:extLst>
            </p:cNvPr>
            <p:cNvSpPr/>
            <p:nvPr/>
          </p:nvSpPr>
          <p:spPr>
            <a:xfrm>
              <a:off x="8640728" y="5036865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지원자 상세보기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909BAE29-3D41-E387-C5B7-6F19136C06B4}"/>
                </a:ext>
              </a:extLst>
            </p:cNvPr>
            <p:cNvCxnSpPr>
              <a:cxnSpLocks/>
              <a:stCxn id="35" idx="2"/>
              <a:endCxn id="107" idx="0"/>
            </p:cNvCxnSpPr>
            <p:nvPr/>
          </p:nvCxnSpPr>
          <p:spPr>
            <a:xfrm>
              <a:off x="9306728" y="4899411"/>
              <a:ext cx="0" cy="1374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D843D673-D331-4B29-273E-88F4F8523AE1}"/>
                </a:ext>
              </a:extLst>
            </p:cNvPr>
            <p:cNvCxnSpPr>
              <a:cxnSpLocks/>
              <a:stCxn id="33" idx="2"/>
              <a:endCxn id="106" idx="0"/>
            </p:cNvCxnSpPr>
            <p:nvPr/>
          </p:nvCxnSpPr>
          <p:spPr>
            <a:xfrm>
              <a:off x="6078558" y="4899411"/>
              <a:ext cx="0" cy="1374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DAB2CD1-9FC2-710B-84CC-669889235FCE}"/>
                </a:ext>
              </a:extLst>
            </p:cNvPr>
            <p:cNvSpPr/>
            <p:nvPr/>
          </p:nvSpPr>
          <p:spPr>
            <a:xfrm>
              <a:off x="7018825" y="2240643"/>
              <a:ext cx="1332000" cy="32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보기</a:t>
              </a:r>
              <a:endParaRPr lang="en-US" altLang="ko-KR" sz="11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2A2F8E9C-66C4-A024-8FD7-1B755913FD78}"/>
                </a:ext>
              </a:extLst>
            </p:cNvPr>
            <p:cNvCxnSpPr>
              <a:cxnSpLocks/>
              <a:stCxn id="62" idx="2"/>
              <a:endCxn id="117" idx="0"/>
            </p:cNvCxnSpPr>
            <p:nvPr/>
          </p:nvCxnSpPr>
          <p:spPr>
            <a:xfrm>
              <a:off x="7684825" y="2148579"/>
              <a:ext cx="0" cy="920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889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6568644A-6895-ECA3-5156-DAEDEAA13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14" y="3429000"/>
            <a:ext cx="5376000" cy="3024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25A82B7-3786-BC31-BC43-470EEB3DD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DAA76F-907F-19C4-1338-D655BA120C43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CB26AB-B21F-40C3-5E98-AB7F7B164225}"/>
              </a:ext>
            </a:extLst>
          </p:cNvPr>
          <p:cNvSpPr txBox="1"/>
          <p:nvPr/>
        </p:nvSpPr>
        <p:spPr>
          <a:xfrm>
            <a:off x="229756" y="1302328"/>
            <a:ext cx="5533736" cy="206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메인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개인회원이 가입을 했을 때 마이페이지에서 볼 수 있는 화면으로 체험 프로그램을 쉽게 관리할 수 있어야 하기 때문에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프로그램 지원 현황과 스크랩 목록을 한 눈에 볼 수 있도록 구성하였다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마이페이지에서 회원이 이용할 수 있는 메뉴들을 나열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B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프로그램 지원현황을 한 눈에 볼 수 있도록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상태 별로 나열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C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스크랩한 프로그램이 있는 경우 프로그램에 대한 간략한 정보를 게시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D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스크랩한 프로그램이 없는 경우 프로그램 목록으로의 링크를 배치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4C1F5-70D8-F62E-F07A-2A7FDC23DCBC}"/>
              </a:ext>
            </a:extLst>
          </p:cNvPr>
          <p:cNvSpPr txBox="1"/>
          <p:nvPr/>
        </p:nvSpPr>
        <p:spPr>
          <a:xfrm>
            <a:off x="6096000" y="1302328"/>
            <a:ext cx="5533736" cy="14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 startAt="2"/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 현황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 현황을 진행 상태 별로 구분하여 목록을 구성하였고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최종합격된 프로그램에 한해서는 체험비용을 즉각 지불할 수 있도록 구성하였다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 상태 및 기업 측의 처리 상태 별로 목록을 볼 수 있도록 상단 메뉴를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B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각 리스트에서도 열람 여부 등을 기준으로 필터링할 수 있도록 메뉴 게시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5E7A51-3708-4C91-1A8C-F0745EBB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8" y="3429000"/>
            <a:ext cx="5376000" cy="3024000"/>
          </a:xfrm>
          <a:prstGeom prst="rect">
            <a:avLst/>
          </a:prstGeom>
          <a:ln>
            <a:noFill/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F3ABE84E-BB99-EF77-4EBB-FBC69D538CF4}"/>
              </a:ext>
            </a:extLst>
          </p:cNvPr>
          <p:cNvSpPr/>
          <p:nvPr/>
        </p:nvSpPr>
        <p:spPr>
          <a:xfrm>
            <a:off x="680322" y="3807860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DEDFBDE-3F28-375E-3537-827C44DFC7E2}"/>
              </a:ext>
            </a:extLst>
          </p:cNvPr>
          <p:cNvCxnSpPr>
            <a:cxnSpLocks/>
            <a:stCxn id="2" idx="4"/>
          </p:cNvCxnSpPr>
          <p:nvPr/>
        </p:nvCxnSpPr>
        <p:spPr>
          <a:xfrm rot="16200000" flipH="1">
            <a:off x="1203569" y="3718953"/>
            <a:ext cx="165803" cy="922736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8F6CC9A-0F21-7F5B-5851-62D06859A5D8}"/>
              </a:ext>
            </a:extLst>
          </p:cNvPr>
          <p:cNvSpPr/>
          <p:nvPr/>
        </p:nvSpPr>
        <p:spPr>
          <a:xfrm>
            <a:off x="4857471" y="3642056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91C894D-2B54-7C27-2FBC-8382A4AE130A}"/>
              </a:ext>
            </a:extLst>
          </p:cNvPr>
          <p:cNvCxnSpPr>
            <a:cxnSpLocks/>
            <a:stCxn id="12" idx="4"/>
          </p:cNvCxnSpPr>
          <p:nvPr/>
        </p:nvCxnSpPr>
        <p:spPr>
          <a:xfrm rot="5400000">
            <a:off x="4652471" y="3747640"/>
            <a:ext cx="165805" cy="533756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F2D30AC6-3206-3B31-8D68-2CC4643A06C3}"/>
              </a:ext>
            </a:extLst>
          </p:cNvPr>
          <p:cNvSpPr/>
          <p:nvPr/>
        </p:nvSpPr>
        <p:spPr>
          <a:xfrm>
            <a:off x="4955579" y="4680281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C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3989194-C3F1-8431-CA37-3C3EBA6F9A3B}"/>
              </a:ext>
            </a:extLst>
          </p:cNvPr>
          <p:cNvCxnSpPr>
            <a:cxnSpLocks/>
            <a:stCxn id="15" idx="4"/>
          </p:cNvCxnSpPr>
          <p:nvPr/>
        </p:nvCxnSpPr>
        <p:spPr>
          <a:xfrm rot="5400000">
            <a:off x="4750579" y="4785865"/>
            <a:ext cx="165805" cy="533756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A78A24C-0FF3-A4B9-A48A-1066C2C6B050}"/>
              </a:ext>
            </a:extLst>
          </p:cNvPr>
          <p:cNvSpPr/>
          <p:nvPr/>
        </p:nvSpPr>
        <p:spPr>
          <a:xfrm>
            <a:off x="4971174" y="5651457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D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420CF9E-6C0A-E61C-1F8A-A5D987D5CE3E}"/>
              </a:ext>
            </a:extLst>
          </p:cNvPr>
          <p:cNvCxnSpPr>
            <a:cxnSpLocks/>
            <a:stCxn id="17" idx="4"/>
          </p:cNvCxnSpPr>
          <p:nvPr/>
        </p:nvCxnSpPr>
        <p:spPr>
          <a:xfrm rot="5400000">
            <a:off x="4766174" y="5757041"/>
            <a:ext cx="165805" cy="533756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330304DA-4E15-5FE2-D257-4AFE009C6DFB}"/>
              </a:ext>
            </a:extLst>
          </p:cNvPr>
          <p:cNvSpPr/>
          <p:nvPr/>
        </p:nvSpPr>
        <p:spPr>
          <a:xfrm>
            <a:off x="10824265" y="3745944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2973DB3-A11D-C9DB-2EE2-E048BF5F4729}"/>
              </a:ext>
            </a:extLst>
          </p:cNvPr>
          <p:cNvCxnSpPr>
            <a:cxnSpLocks/>
            <a:stCxn id="19" idx="4"/>
          </p:cNvCxnSpPr>
          <p:nvPr/>
        </p:nvCxnSpPr>
        <p:spPr>
          <a:xfrm rot="5400000">
            <a:off x="10619265" y="3851528"/>
            <a:ext cx="165805" cy="533756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5E56565-B0EC-2CED-3789-D3A6136A280A}"/>
              </a:ext>
            </a:extLst>
          </p:cNvPr>
          <p:cNvSpPr/>
          <p:nvPr/>
        </p:nvSpPr>
        <p:spPr>
          <a:xfrm>
            <a:off x="10824265" y="4420736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AD1E9C2-5798-5F89-9E45-81460822D83D}"/>
              </a:ext>
            </a:extLst>
          </p:cNvPr>
          <p:cNvCxnSpPr>
            <a:cxnSpLocks/>
            <a:stCxn id="25" idx="4"/>
          </p:cNvCxnSpPr>
          <p:nvPr/>
        </p:nvCxnSpPr>
        <p:spPr>
          <a:xfrm rot="5400000">
            <a:off x="10637357" y="4508228"/>
            <a:ext cx="129621" cy="533756"/>
          </a:xfrm>
          <a:prstGeom prst="bentConnector2">
            <a:avLst/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25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39F39-7F69-F4CD-C88C-D3673008F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45BD1EF-E33C-56FE-D68E-10C1C57A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21BEB0-757D-F77D-B1B1-E157B4417529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00BEF0-2C7C-4487-5A2A-7A22AD075A01}"/>
              </a:ext>
            </a:extLst>
          </p:cNvPr>
          <p:cNvSpPr txBox="1"/>
          <p:nvPr/>
        </p:nvSpPr>
        <p:spPr>
          <a:xfrm>
            <a:off x="229756" y="1302328"/>
            <a:ext cx="5533736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3"/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계정 정보 수정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체험 프로그램 플랫폼인만큼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참여에 필요한 최소한의 정보만을 간단하게 상황에 따라 변경까지 할 수 있도록 구성하였다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B2A06-DA88-D39B-E8BC-024B4BE723CA}"/>
              </a:ext>
            </a:extLst>
          </p:cNvPr>
          <p:cNvSpPr txBox="1"/>
          <p:nvPr/>
        </p:nvSpPr>
        <p:spPr>
          <a:xfrm>
            <a:off x="6096000" y="1302328"/>
            <a:ext cx="5533736" cy="14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 startAt="4"/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결제 목록 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카카오페이를 통해 포인트를 충전할 수 있도록 구성하였고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 현황에서 결제했던 내역과 함께 회원이 충전 및 지불한 내역을 볼 수 있도록 구성하였다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카카오페이를 통한 충전이 가능하도록 화면 및 기능을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B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전체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/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충전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/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지불 내역 별로 구분해서 확인할 수 있도록 메뉴를 구성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8C8E7-3510-7914-4ED7-4CC99655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3" y="3429000"/>
            <a:ext cx="5376000" cy="3024000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AA81F-3EE0-043E-BD1C-C8742E477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759" y="3429000"/>
            <a:ext cx="5376000" cy="3024000"/>
          </a:xfrm>
          <a:prstGeom prst="rect">
            <a:avLst/>
          </a:prstGeom>
          <a:ln>
            <a:noFill/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9A88A33-83AD-74A1-4842-C41DE13147ED}"/>
              </a:ext>
            </a:extLst>
          </p:cNvPr>
          <p:cNvSpPr/>
          <p:nvPr/>
        </p:nvSpPr>
        <p:spPr>
          <a:xfrm>
            <a:off x="9717268" y="4415459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2454D6-2309-AD6E-531B-FBB0A3F53D68}"/>
              </a:ext>
            </a:extLst>
          </p:cNvPr>
          <p:cNvSpPr/>
          <p:nvPr/>
        </p:nvSpPr>
        <p:spPr>
          <a:xfrm>
            <a:off x="10614717" y="2911083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F8FE126-B0AF-F541-0CA6-895F670CE727}"/>
              </a:ext>
            </a:extLst>
          </p:cNvPr>
          <p:cNvCxnSpPr>
            <a:cxnSpLocks/>
            <a:stCxn id="11" idx="4"/>
          </p:cNvCxnSpPr>
          <p:nvPr/>
        </p:nvCxnSpPr>
        <p:spPr>
          <a:xfrm rot="5400000">
            <a:off x="10149029" y="3370981"/>
            <a:ext cx="780807" cy="440131"/>
          </a:xfrm>
          <a:prstGeom prst="bentConnector3">
            <a:avLst>
              <a:gd name="adj1" fmla="val 100321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A53EEBC-356F-4C74-8CE9-0451160233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387" t="21998" r="37119" b="22172"/>
          <a:stretch/>
        </p:blipFill>
        <p:spPr>
          <a:xfrm>
            <a:off x="10287533" y="4271010"/>
            <a:ext cx="1233488" cy="1688307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89FE88A-C1C2-F089-6653-CA939EFE35C9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9728195" y="4281604"/>
            <a:ext cx="267708" cy="2"/>
          </a:xfrm>
          <a:prstGeom prst="bentConnector3">
            <a:avLst>
              <a:gd name="adj1" fmla="val 50000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29DA4C7-C8F1-BA70-6FEA-2397CC4C2315}"/>
              </a:ext>
            </a:extLst>
          </p:cNvPr>
          <p:cNvCxnSpPr>
            <a:cxnSpLocks/>
            <a:stCxn id="2" idx="4"/>
          </p:cNvCxnSpPr>
          <p:nvPr/>
        </p:nvCxnSpPr>
        <p:spPr>
          <a:xfrm rot="16200000" flipH="1">
            <a:off x="9747562" y="4819504"/>
            <a:ext cx="654457" cy="425485"/>
          </a:xfrm>
          <a:prstGeom prst="bentConnector3">
            <a:avLst>
              <a:gd name="adj1" fmla="val 99484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FE6637-35AB-E300-DBB2-AEA3F47FEC53}"/>
              </a:ext>
            </a:extLst>
          </p:cNvPr>
          <p:cNvSpPr/>
          <p:nvPr/>
        </p:nvSpPr>
        <p:spPr>
          <a:xfrm>
            <a:off x="10287533" y="4271011"/>
            <a:ext cx="1233488" cy="1789520"/>
          </a:xfrm>
          <a:prstGeom prst="rect">
            <a:avLst/>
          </a:prstGeom>
          <a:solidFill>
            <a:srgbClr val="00DD6D">
              <a:alpha val="10000"/>
            </a:srgbClr>
          </a:solidFill>
          <a:ln>
            <a:solidFill>
              <a:srgbClr val="00DD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A26DB97-BD20-E6F3-04C1-9FF670D4EA77}"/>
              </a:ext>
            </a:extLst>
          </p:cNvPr>
          <p:cNvSpPr/>
          <p:nvPr/>
        </p:nvSpPr>
        <p:spPr>
          <a:xfrm>
            <a:off x="9802303" y="3965575"/>
            <a:ext cx="167191" cy="103552"/>
          </a:xfrm>
          <a:prstGeom prst="rect">
            <a:avLst/>
          </a:prstGeom>
          <a:solidFill>
            <a:srgbClr val="00DD6D">
              <a:alpha val="10000"/>
            </a:srgbClr>
          </a:solidFill>
          <a:ln>
            <a:solidFill>
              <a:srgbClr val="00DD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88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BDFE2-5DA2-CCBD-CF3C-0E923257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412644E-3350-122E-ACC7-D1109B4B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D22EA7-4D68-F9E9-9488-BFB6DF38773C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72F7E40-DBED-D1EF-BD03-060A80C99E61}"/>
              </a:ext>
            </a:extLst>
          </p:cNvPr>
          <p:cNvSpPr txBox="1"/>
          <p:nvPr/>
        </p:nvSpPr>
        <p:spPr>
          <a:xfrm>
            <a:off x="548987" y="1266878"/>
            <a:ext cx="10937009" cy="51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5"/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스크랩 리스트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회원이 스크랩 기능을 통해 모아놓은 목록을 제공한다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만약 스크랩한 프로그램이 없는 경우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체험 프로그램 목록으로 이동하는 버튼이 나타나게 구성하였다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6214DD-8D28-84A8-A6C3-156CF5A4E5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4" r="-100"/>
          <a:stretch/>
        </p:blipFill>
        <p:spPr>
          <a:xfrm>
            <a:off x="548987" y="2024349"/>
            <a:ext cx="7695638" cy="4320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5A1663-9BBA-C7E4-1352-A9A8125ACC96}"/>
              </a:ext>
            </a:extLst>
          </p:cNvPr>
          <p:cNvSpPr txBox="1"/>
          <p:nvPr/>
        </p:nvSpPr>
        <p:spPr>
          <a:xfrm>
            <a:off x="8485619" y="2018103"/>
            <a:ext cx="3476625" cy="118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A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스크랩한 프로그램이 있는 경우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스크랩한 프로그램을 무한스크롤로 게시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B 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스크랩한 프로그램이 없는 경우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기본 화면을 게시 및 프로그램 목록으로의 링크 제시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7FA3D36-E836-923E-0D2B-F2AA2EF77033}"/>
              </a:ext>
            </a:extLst>
          </p:cNvPr>
          <p:cNvSpPr/>
          <p:nvPr/>
        </p:nvSpPr>
        <p:spPr>
          <a:xfrm>
            <a:off x="6613023" y="2259676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D6559A1-E915-B8B2-590C-ECDC617D627A}"/>
              </a:ext>
            </a:extLst>
          </p:cNvPr>
          <p:cNvCxnSpPr>
            <a:cxnSpLocks/>
            <a:stCxn id="3" idx="4"/>
          </p:cNvCxnSpPr>
          <p:nvPr/>
        </p:nvCxnSpPr>
        <p:spPr>
          <a:xfrm rot="5400000">
            <a:off x="6147335" y="2719574"/>
            <a:ext cx="780807" cy="440131"/>
          </a:xfrm>
          <a:prstGeom prst="bentConnector3">
            <a:avLst>
              <a:gd name="adj1" fmla="val 100321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597013F7-5B9D-0463-9827-CDBB753A1750}"/>
              </a:ext>
            </a:extLst>
          </p:cNvPr>
          <p:cNvSpPr/>
          <p:nvPr/>
        </p:nvSpPr>
        <p:spPr>
          <a:xfrm>
            <a:off x="6613023" y="3710150"/>
            <a:ext cx="289560" cy="289560"/>
          </a:xfrm>
          <a:prstGeom prst="ellipse">
            <a:avLst/>
          </a:prstGeom>
          <a:solidFill>
            <a:srgbClr val="00DD6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Noto Sans KR" panose="020B0200000000000000" pitchFamily="50" charset="-127"/>
                <a:ea typeface="Noto Sans KR" panose="020B0200000000000000" pitchFamily="50" charset="-127"/>
              </a:rPr>
              <a:t>B</a:t>
            </a:r>
            <a:endParaRPr lang="ko-KR" altLang="en-US"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D2FB7B0B-F817-9748-CB5B-846B307264A9}"/>
              </a:ext>
            </a:extLst>
          </p:cNvPr>
          <p:cNvCxnSpPr>
            <a:cxnSpLocks/>
            <a:stCxn id="16" idx="4"/>
          </p:cNvCxnSpPr>
          <p:nvPr/>
        </p:nvCxnSpPr>
        <p:spPr>
          <a:xfrm rot="5400000">
            <a:off x="6147335" y="4170048"/>
            <a:ext cx="780807" cy="440131"/>
          </a:xfrm>
          <a:prstGeom prst="bentConnector3">
            <a:avLst>
              <a:gd name="adj1" fmla="val 100321"/>
            </a:avLst>
          </a:prstGeom>
          <a:ln w="6350">
            <a:solidFill>
              <a:srgbClr val="00DD6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74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A615DC-1EAD-E6CF-D27D-035D1FCD6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8681C1-EAAA-4CC3-F016-118DC975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5" y="206370"/>
            <a:ext cx="10937009" cy="835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대표 기능 예시</a:t>
            </a:r>
            <a:b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아래의 메뉴 구조와 세부 항목들은 서비스 측에서 운영하며 기간에 따라 카테고리 일부가 변경 될 수 있음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4FEF594-85C5-C52E-AB81-8CE8A8FF889D}"/>
              </a:ext>
            </a:extLst>
          </p:cNvPr>
          <p:cNvGraphicFramePr>
            <a:graphicFrameLocks noGrp="1"/>
          </p:cNvGraphicFramePr>
          <p:nvPr/>
        </p:nvGraphicFramePr>
        <p:xfrm>
          <a:off x="229756" y="271025"/>
          <a:ext cx="638462" cy="706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38462">
                  <a:extLst>
                    <a:ext uri="{9D8B030D-6E8A-4147-A177-3AD203B41FA5}">
                      <a16:colId xmlns:a16="http://schemas.microsoft.com/office/drawing/2014/main" val="2217508903"/>
                    </a:ext>
                  </a:extLst>
                </a:gridCol>
              </a:tblGrid>
              <a:tr h="70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템프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818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1AA04F-731E-4681-AFFD-2529511B2456}"/>
              </a:ext>
            </a:extLst>
          </p:cNvPr>
          <p:cNvSpPr txBox="1"/>
          <p:nvPr/>
        </p:nvSpPr>
        <p:spPr>
          <a:xfrm>
            <a:off x="548987" y="1302328"/>
            <a:ext cx="10937009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 startAt="6"/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 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계정 탈퇴</a:t>
            </a:r>
            <a:endParaRPr lang="en-US" altLang="ko-KR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계정을 탈퇴하고 싶은 경우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지원 현황이나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잔여 포인트 등을 조회하여 회원에게 안내하고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>
                <a:latin typeface="Noto Sans KR" panose="020B0200000000000000" pitchFamily="50" charset="-127"/>
                <a:ea typeface="Noto Sans KR" panose="020B0200000000000000" pitchFamily="50" charset="-127"/>
              </a:rPr>
              <a:t>탈퇴하게 된 이유를 확인하여 서비스에 대한 피드백 또한 받을 수 있도록 구성하였다</a:t>
            </a:r>
            <a:r>
              <a:rPr lang="en-US" altLang="ko-KR" sz="120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0CA785-D832-0A94-12C3-73565A9B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25" r="22672"/>
          <a:stretch/>
        </p:blipFill>
        <p:spPr>
          <a:xfrm>
            <a:off x="1194889" y="2531672"/>
            <a:ext cx="2903221" cy="3024000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96BB6A-D8D7-ED2D-D378-5A7DBFAC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72" r="22425"/>
          <a:stretch/>
        </p:blipFill>
        <p:spPr>
          <a:xfrm>
            <a:off x="4644389" y="2531672"/>
            <a:ext cx="2903221" cy="3024000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BA99B9-BDF6-C3CC-8E1B-3E9A1AFEAC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25" r="22672"/>
          <a:stretch/>
        </p:blipFill>
        <p:spPr>
          <a:xfrm>
            <a:off x="8093889" y="2531672"/>
            <a:ext cx="2903221" cy="3024000"/>
          </a:xfrm>
          <a:prstGeom prst="rect">
            <a:avLst/>
          </a:prstGeom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B37B88-CB93-D9CF-2BF6-CE49698EBA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645" t="35960" r="33302" b="43947"/>
          <a:stretch/>
        </p:blipFill>
        <p:spPr>
          <a:xfrm>
            <a:off x="10022936" y="3666252"/>
            <a:ext cx="916781" cy="6076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6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2092</Words>
  <Application>Microsoft Office PowerPoint</Application>
  <PresentationFormat>와이드스크린</PresentationFormat>
  <Paragraphs>376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Noto Sans KR</vt:lpstr>
      <vt:lpstr>빙그레 메로나체</vt:lpstr>
      <vt:lpstr>Arial</vt:lpstr>
      <vt:lpstr>맑은 고딕</vt:lpstr>
      <vt:lpstr>Office 테마</vt:lpstr>
      <vt:lpstr>PowerPoint 프레젠테이션</vt:lpstr>
      <vt:lpstr>서비스 기능 및 화면 리스트 : 일반 회원 아래의 메뉴 구조와 세부 항목들은 서비스 측에서 운영하며 기간에 따라 카테고리 일부가 변경 될 수 있음.</vt:lpstr>
      <vt:lpstr>서비스 기능 및 화면 리스트 : 기업 회원 및 관리자 아래의 메뉴 구조와 세부 항목들은 서비스 측에서 운영하며 기간에 따라 카테고리 일부가 변경 될 수 있음.</vt:lpstr>
      <vt:lpstr>서비스 기능 및 화면 리스트 : 관리자 아래의 메뉴 구조와 세부 항목들은 서비스 측에서 운영하며 기간에 따라 카테고리 일부가 변경 될 수 있음.</vt:lpstr>
      <vt:lpstr>메뉴 트리(Information Architecture) 아래의 메뉴 구조와 세부 항목들은 서비스 측에서 운영하며 기간에 따라 카테고리 일부가 변경 될 수 있음.</vt:lpstr>
      <vt:lpstr>서비스 대표 기능 예시 아래의 메뉴 구조와 세부 항목들은 서비스 측에서 운영하며 기간에 따라 카테고리 일부가 변경 될 수 있음.</vt:lpstr>
      <vt:lpstr>서비스 대표 기능 예시 아래의 메뉴 구조와 세부 항목들은 서비스 측에서 운영하며 기간에 따라 카테고리 일부가 변경 될 수 있음.</vt:lpstr>
      <vt:lpstr>서비스 대표 기능 예시 아래의 메뉴 구조와 세부 항목들은 서비스 측에서 운영하며 기간에 따라 카테고리 일부가 변경 될 수 있음.</vt:lpstr>
      <vt:lpstr>서비스 대표 기능 예시 아래의 메뉴 구조와 세부 항목들은 서비스 측에서 운영하며 기간에 따라 카테고리 일부가 변경 될 수 있음.</vt:lpstr>
      <vt:lpstr>서비스 대표 기능 예시 아래의 메뉴 구조와 세부 항목들은 서비스 측에서 운영하며 기간에 따라 카테고리 일부가 변경 될 수 있음.</vt:lpstr>
      <vt:lpstr>서비스 대표 기능 예시 아래의 메뉴 구조와 세부 항목들은 서비스 측에서 운영하며 기간에 따라 카테고리 일부가 변경 될 수 있음.</vt:lpstr>
      <vt:lpstr>서비스 대표 기능 예시 아래의 메뉴 구조와 세부 항목들은 서비스 측에서 운영하며 기간에 따라 카테고리 일부가 변경 될 수 있음.</vt:lpstr>
      <vt:lpstr>서비스 대표 기능 예시 아래의 메뉴 구조와 세부 항목들은 서비스 측에서 운영하며 기간에 따라 카테고리 일부가 변경 될 수 있음.</vt:lpstr>
      <vt:lpstr>서비스 대표 기능 예시 아래의 메뉴 구조와 세부 항목들은 서비스 측에서 운영하며 기간에 따라 카테고리 일부가 변경 될 수 있음.</vt:lpstr>
      <vt:lpstr>서비스 대표 기능 예시 아래의 메뉴 구조와 세부 항목들은 서비스 측에서 운영하며 기간에 따라 카테고리 일부가 변경 될 수 있음.</vt:lpstr>
      <vt:lpstr>서비스 대표 기능 예시 아래의 메뉴 구조와 세부 항목들은 서비스 측에서 운영하며 기간에 따라 카테고리 일부가 변경 될 수 있음.</vt:lpstr>
      <vt:lpstr>서비스 대표 기능 예시  아래의 메뉴 구조와 세부 항목들은 서비스 측에서 운영하며 기간에 따라 카테고리 일부가 변경 될 수 있음.</vt:lpstr>
      <vt:lpstr>서비스 대표 기능 예시  아래의 메뉴 구조와 세부 항목들은 서비스 측에서 운영하며 기간에 따라 카테고리 일부가 변경 될 수 있음.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7737</dc:creator>
  <cp:lastModifiedBy>7737</cp:lastModifiedBy>
  <cp:revision>29</cp:revision>
  <dcterms:created xsi:type="dcterms:W3CDTF">2025-04-01T00:09:41Z</dcterms:created>
  <dcterms:modified xsi:type="dcterms:W3CDTF">2025-04-02T04:20:01Z</dcterms:modified>
</cp:coreProperties>
</file>